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72" r:id="rId7"/>
    <p:sldId id="273" r:id="rId8"/>
    <p:sldId id="261" r:id="rId9"/>
    <p:sldId id="262" r:id="rId10"/>
    <p:sldId id="263" r:id="rId11"/>
    <p:sldId id="264" r:id="rId12"/>
    <p:sldId id="265" r:id="rId13"/>
    <p:sldId id="266" r:id="rId14"/>
    <p:sldId id="267" r:id="rId15"/>
    <p:sldId id="268" r:id="rId16"/>
    <p:sldId id="269" r:id="rId17"/>
    <p:sldId id="270" r:id="rId18"/>
    <p:sldId id="271" r:id="rId19"/>
  </p:sldIdLst>
  <p:sldSz cx="18288000" cy="10287000"/>
  <p:notesSz cx="6858000" cy="9144000"/>
  <p:embeddedFontLst>
    <p:embeddedFont>
      <p:font typeface="Times New Roman Bold" panose="02020803070505020304" pitchFamily="18" charset="0"/>
      <p:bold r:id="rId20"/>
    </p:embeddedFont>
    <p:embeddedFont>
      <p:font typeface="Calibri" panose="020F0502020204030204" pitchFamily="34" charset="0"/>
      <p:regular r:id="rId21"/>
      <p:bold r:id="rId22"/>
      <p:italic r:id="rId23"/>
      <p:boldItalic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85" autoAdjust="0"/>
    <p:restoredTop sz="94622" autoAdjust="0"/>
  </p:normalViewPr>
  <p:slideViewPr>
    <p:cSldViewPr>
      <p:cViewPr>
        <p:scale>
          <a:sx n="50" d="100"/>
          <a:sy n="50" d="100"/>
        </p:scale>
        <p:origin x="846" y="-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s>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2/15/2026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2/15/2026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2/15/2026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2/15/2026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38919" y="0"/>
            <a:ext cx="24606138" cy="10514927"/>
            <a:chOff x="882695" y="410289"/>
            <a:chExt cx="32808184" cy="14019902"/>
          </a:xfrm>
        </p:grpSpPr>
        <p:sp>
          <p:nvSpPr>
            <p:cNvPr id="3" name="Freeform 3"/>
            <p:cNvSpPr/>
            <p:nvPr/>
          </p:nvSpPr>
          <p:spPr>
            <a:xfrm>
              <a:off x="11289895" y="410289"/>
              <a:ext cx="1613795" cy="1621335"/>
            </a:xfrm>
            <a:custGeom>
              <a:avLst/>
              <a:gdLst/>
              <a:ahLst/>
              <a:cxnLst/>
              <a:rect l="l" t="t" r="r" b="b"/>
              <a:pathLst>
                <a:path w="1613795" h="1621335">
                  <a:moveTo>
                    <a:pt x="0" y="0"/>
                  </a:moveTo>
                  <a:lnTo>
                    <a:pt x="1613795" y="0"/>
                  </a:lnTo>
                  <a:lnTo>
                    <a:pt x="1613795" y="1621335"/>
                  </a:lnTo>
                  <a:lnTo>
                    <a:pt x="0" y="1621335"/>
                  </a:lnTo>
                  <a:lnTo>
                    <a:pt x="0" y="0"/>
                  </a:lnTo>
                  <a:close/>
                </a:path>
              </a:pathLst>
            </a:custGeom>
            <a:blipFill>
              <a:blip r:embed="rId2">
                <a:alphaModFix amt="82000"/>
              </a:blip>
              <a:stretch>
                <a:fillRect l="-233" r="-233"/>
              </a:stretch>
            </a:blipFill>
          </p:spPr>
        </p:sp>
        <p:sp>
          <p:nvSpPr>
            <p:cNvPr id="4" name="Freeform 4"/>
            <p:cNvSpPr/>
            <p:nvPr/>
          </p:nvSpPr>
          <p:spPr>
            <a:xfrm>
              <a:off x="12581333" y="589563"/>
              <a:ext cx="10915277" cy="1652969"/>
            </a:xfrm>
            <a:custGeom>
              <a:avLst/>
              <a:gdLst/>
              <a:ahLst/>
              <a:cxnLst/>
              <a:rect l="l" t="t" r="r" b="b"/>
              <a:pathLst>
                <a:path w="10915277" h="1652969">
                  <a:moveTo>
                    <a:pt x="0" y="0"/>
                  </a:moveTo>
                  <a:lnTo>
                    <a:pt x="10915277" y="0"/>
                  </a:lnTo>
                  <a:lnTo>
                    <a:pt x="10915277" y="1652970"/>
                  </a:lnTo>
                  <a:lnTo>
                    <a:pt x="0" y="1652970"/>
                  </a:lnTo>
                  <a:lnTo>
                    <a:pt x="0" y="0"/>
                  </a:lnTo>
                  <a:close/>
                </a:path>
              </a:pathLst>
            </a:custGeom>
            <a:blipFill>
              <a:blip r:embed="rId3"/>
              <a:stretch>
                <a:fillRect l="-15068" t="-24737" b="-4436"/>
              </a:stretch>
            </a:blipFill>
          </p:spPr>
        </p:sp>
        <p:grpSp>
          <p:nvGrpSpPr>
            <p:cNvPr id="5" name="Group 5"/>
            <p:cNvGrpSpPr/>
            <p:nvPr/>
          </p:nvGrpSpPr>
          <p:grpSpPr>
            <a:xfrm rot="5400000">
              <a:off x="18541545" y="3679978"/>
              <a:ext cx="9193665" cy="8510196"/>
              <a:chOff x="0" y="0"/>
              <a:chExt cx="812800" cy="752374"/>
            </a:xfrm>
          </p:grpSpPr>
          <p:sp>
            <p:nvSpPr>
              <p:cNvPr id="6" name="Freeform 6"/>
              <p:cNvSpPr/>
              <p:nvPr/>
            </p:nvSpPr>
            <p:spPr>
              <a:xfrm>
                <a:off x="0" y="0"/>
                <a:ext cx="812800" cy="752374"/>
              </a:xfrm>
              <a:custGeom>
                <a:avLst/>
                <a:gdLst/>
                <a:ahLst/>
                <a:cxnLst/>
                <a:rect l="l" t="t" r="r" b="b"/>
                <a:pathLst>
                  <a:path w="812800" h="752374">
                    <a:moveTo>
                      <a:pt x="575310" y="0"/>
                    </a:moveTo>
                    <a:lnTo>
                      <a:pt x="812800" y="219834"/>
                    </a:lnTo>
                    <a:lnTo>
                      <a:pt x="812800" y="532540"/>
                    </a:lnTo>
                    <a:lnTo>
                      <a:pt x="575310" y="752374"/>
                    </a:lnTo>
                    <a:lnTo>
                      <a:pt x="237490" y="752374"/>
                    </a:lnTo>
                    <a:lnTo>
                      <a:pt x="0" y="532540"/>
                    </a:lnTo>
                    <a:lnTo>
                      <a:pt x="0" y="219834"/>
                    </a:lnTo>
                    <a:lnTo>
                      <a:pt x="237490" y="0"/>
                    </a:lnTo>
                    <a:close/>
                  </a:path>
                </a:pathLst>
              </a:custGeom>
              <a:gradFill rotWithShape="1">
                <a:gsLst>
                  <a:gs pos="0">
                    <a:srgbClr val="F99F12">
                      <a:alpha val="23000"/>
                    </a:srgbClr>
                  </a:gs>
                  <a:gs pos="50000">
                    <a:srgbClr val="074397">
                      <a:alpha val="23000"/>
                    </a:srgbClr>
                  </a:gs>
                  <a:gs pos="100000">
                    <a:srgbClr val="156923">
                      <a:alpha val="23000"/>
                    </a:srgbClr>
                  </a:gs>
                </a:gsLst>
                <a:lin ang="0"/>
              </a:gradFill>
            </p:spPr>
          </p:sp>
          <p:sp>
            <p:nvSpPr>
              <p:cNvPr id="7" name="TextBox 7"/>
              <p:cNvSpPr txBox="1"/>
              <p:nvPr/>
            </p:nvSpPr>
            <p:spPr>
              <a:xfrm>
                <a:off x="118745" y="71817"/>
                <a:ext cx="575310" cy="57064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9767056" y="4545691"/>
              <a:ext cx="6814087" cy="6489512"/>
            </a:xfrm>
            <a:custGeom>
              <a:avLst/>
              <a:gdLst/>
              <a:ahLst/>
              <a:cxnLst/>
              <a:rect l="l" t="t" r="r" b="b"/>
              <a:pathLst>
                <a:path w="6814086" h="6489512">
                  <a:moveTo>
                    <a:pt x="0" y="0"/>
                  </a:moveTo>
                  <a:lnTo>
                    <a:pt x="6814086" y="0"/>
                  </a:lnTo>
                  <a:lnTo>
                    <a:pt x="6814086" y="6489513"/>
                  </a:lnTo>
                  <a:lnTo>
                    <a:pt x="0" y="6489513"/>
                  </a:lnTo>
                  <a:lnTo>
                    <a:pt x="0" y="0"/>
                  </a:lnTo>
                  <a:close/>
                </a:path>
              </a:pathLst>
            </a:custGeom>
            <a:blipFill>
              <a:blip r:embed="rId4"/>
              <a:stretch>
                <a:fillRect l="-24334" t="-27092" r="-23138" b="-16336"/>
              </a:stretch>
            </a:blipFill>
          </p:spPr>
        </p:sp>
        <p:sp>
          <p:nvSpPr>
            <p:cNvPr id="9" name="Freeform 9"/>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5">
                <a:alphaModFix amt="5000"/>
              </a:blip>
              <a:stretch>
                <a:fillRect l="-24076" t="-193982" r="-24076" b="-164561"/>
              </a:stretch>
            </a:blipFill>
          </p:spPr>
        </p:sp>
        <p:sp>
          <p:nvSpPr>
            <p:cNvPr id="10" name="Freeform 10"/>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5">
                <a:alphaModFix amt="5000"/>
              </a:blip>
              <a:stretch>
                <a:fillRect l="-24076" t="-18835" r="-24076" b="-249666"/>
              </a:stretch>
            </a:blipFill>
          </p:spPr>
        </p:sp>
        <p:sp>
          <p:nvSpPr>
            <p:cNvPr id="11" name="Freeform 11"/>
            <p:cNvSpPr/>
            <p:nvPr/>
          </p:nvSpPr>
          <p:spPr>
            <a:xfrm rot="16200000">
              <a:off x="-2160665" y="3884779"/>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5">
                <a:alphaModFix amt="5000"/>
              </a:blip>
              <a:stretch>
                <a:fillRect l="-24076" t="-233619" r="-24076" b="-13986"/>
              </a:stretch>
            </a:blipFill>
          </p:spPr>
        </p:sp>
        <p:sp>
          <p:nvSpPr>
            <p:cNvPr id="12" name="Freeform 12"/>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5">
                <a:alphaModFix amt="5000"/>
              </a:blip>
              <a:stretch>
                <a:fillRect l="-24076" t="-193982" r="-24076" b="-164561"/>
              </a:stretch>
            </a:blipFill>
          </p:spPr>
        </p:sp>
        <p:sp>
          <p:nvSpPr>
            <p:cNvPr id="13" name="Freeform 13"/>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5">
                <a:alphaModFix amt="5000"/>
              </a:blip>
              <a:stretch>
                <a:fillRect l="-24076" t="-18835" r="-24076" b="-249666"/>
              </a:stretch>
            </a:blipFill>
          </p:spPr>
        </p:sp>
        <p:sp>
          <p:nvSpPr>
            <p:cNvPr id="14" name="Freeform 14"/>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5">
                <a:alphaModFix amt="5000"/>
              </a:blip>
              <a:stretch>
                <a:fillRect l="-24076" t="-233619" r="-24076" b="-13986"/>
              </a:stretch>
            </a:blipFill>
          </p:spPr>
        </p:sp>
        <p:grpSp>
          <p:nvGrpSpPr>
            <p:cNvPr id="15" name="Group 15"/>
            <p:cNvGrpSpPr/>
            <p:nvPr/>
          </p:nvGrpSpPr>
          <p:grpSpPr>
            <a:xfrm>
              <a:off x="5488252" y="761104"/>
              <a:ext cx="3871244" cy="2041569"/>
              <a:chOff x="0" y="0"/>
              <a:chExt cx="1541240" cy="812800"/>
            </a:xfrm>
          </p:grpSpPr>
          <p:sp>
            <p:nvSpPr>
              <p:cNvPr id="16" name="Freeform 16"/>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7" name="TextBox 17"/>
              <p:cNvSpPr txBox="1"/>
              <p:nvPr/>
            </p:nvSpPr>
            <p:spPr>
              <a:xfrm>
                <a:off x="118131" y="313189"/>
                <a:ext cx="1323544" cy="92972"/>
              </a:xfrm>
              <a:prstGeom prst="rect">
                <a:avLst/>
              </a:prstGeom>
            </p:spPr>
            <p:txBody>
              <a:bodyPr lIns="50800" tIns="50800" rIns="50800" bIns="50800" rtlCol="0" anchor="ctr"/>
              <a:lstStyle/>
              <a:p>
                <a:pPr algn="ctr">
                  <a:lnSpc>
                    <a:spcPts val="5179"/>
                  </a:lnSpc>
                </a:pPr>
                <a:r>
                  <a:rPr lang="en-US" sz="2800" b="1" dirty="0" err="1" smtClean="0">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sp>
          <p:nvSpPr>
            <p:cNvPr id="18" name="TextBox 18"/>
            <p:cNvSpPr txBox="1"/>
            <p:nvPr/>
          </p:nvSpPr>
          <p:spPr>
            <a:xfrm>
              <a:off x="14891407" y="2185752"/>
              <a:ext cx="5245047" cy="1098079"/>
            </a:xfrm>
            <a:prstGeom prst="rect">
              <a:avLst/>
            </a:prstGeom>
          </p:spPr>
          <p:txBody>
            <a:bodyPr lIns="0" tIns="0" rIns="0" bIns="0" rtlCol="0" anchor="t">
              <a:spAutoFit/>
            </a:bodyPr>
            <a:lstStyle/>
            <a:p>
              <a:pPr algn="ctr">
                <a:lnSpc>
                  <a:spcPts val="7000"/>
                </a:lnSpc>
                <a:spcBef>
                  <a:spcPct val="0"/>
                </a:spcBef>
              </a:pPr>
              <a:endParaRPr lang="en-US" sz="5000" b="1" dirty="0">
                <a:solidFill>
                  <a:srgbClr val="000000"/>
                </a:solidFill>
                <a:latin typeface="Times New Roman Bold"/>
                <a:ea typeface="Times New Roman Bold"/>
                <a:cs typeface="Times New Roman Bold"/>
                <a:sym typeface="Times New Roman Bold"/>
              </a:endParaRPr>
            </a:p>
          </p:txBody>
        </p:sp>
        <p:sp>
          <p:nvSpPr>
            <p:cNvPr id="19" name="TextBox 19"/>
            <p:cNvSpPr txBox="1"/>
            <p:nvPr/>
          </p:nvSpPr>
          <p:spPr>
            <a:xfrm>
              <a:off x="5858011" y="3482425"/>
              <a:ext cx="12056893" cy="7728612"/>
            </a:xfrm>
            <a:prstGeom prst="rect">
              <a:avLst/>
            </a:prstGeom>
          </p:spPr>
          <p:txBody>
            <a:bodyPr wrap="square" lIns="0" tIns="0" rIns="0" bIns="0" rtlCol="0" anchor="t">
              <a:spAutoFit/>
            </a:bodyPr>
            <a:lstStyle/>
            <a:p>
              <a:pPr marL="971550" lvl="1" indent="-485775" algn="l">
                <a:lnSpc>
                  <a:spcPts val="11250"/>
                </a:lnSpc>
                <a:buFont typeface="Arial"/>
                <a:buChar char="•"/>
              </a:pPr>
              <a:r>
                <a:rPr lang="en-US" sz="3600" spc="94" dirty="0" smtClean="0">
                  <a:solidFill>
                    <a:srgbClr val="000000"/>
                  </a:solidFill>
                  <a:latin typeface="Times New Roman"/>
                  <a:ea typeface="Times New Roman"/>
                  <a:cs typeface="Times New Roman"/>
                  <a:sym typeface="Times New Roman"/>
                </a:rPr>
                <a:t>Plastic waste </a:t>
              </a:r>
              <a:r>
                <a:rPr lang="en-IN" sz="3600" spc="94" dirty="0" smtClean="0">
                  <a:solidFill>
                    <a:srgbClr val="000000"/>
                  </a:solidFill>
                  <a:latin typeface="Times New Roman"/>
                  <a:ea typeface="Times New Roman"/>
                  <a:cs typeface="Times New Roman"/>
                  <a:sym typeface="Times New Roman"/>
                </a:rPr>
                <a:t>surveillance system</a:t>
              </a:r>
              <a:endParaRPr lang="en-US" sz="3600" spc="94" dirty="0">
                <a:solidFill>
                  <a:srgbClr val="000000"/>
                </a:solidFill>
                <a:latin typeface="Times New Roman"/>
                <a:ea typeface="Times New Roman"/>
                <a:cs typeface="Times New Roman"/>
                <a:sym typeface="Times New Roman"/>
              </a:endParaRPr>
            </a:p>
            <a:p>
              <a:pPr marL="971550" lvl="1" indent="-485775" algn="l">
                <a:lnSpc>
                  <a:spcPts val="11250"/>
                </a:lnSpc>
                <a:buFont typeface="Arial"/>
                <a:buChar char="•"/>
              </a:pPr>
              <a:r>
                <a:rPr lang="en-US" sz="3600" spc="94" dirty="0" err="1" smtClean="0">
                  <a:solidFill>
                    <a:srgbClr val="000000"/>
                  </a:solidFill>
                  <a:latin typeface="Times New Roman"/>
                  <a:ea typeface="Times New Roman"/>
                  <a:cs typeface="Times New Roman"/>
                  <a:sym typeface="Times New Roman"/>
                </a:rPr>
                <a:t>VXOAchievers</a:t>
              </a:r>
              <a:endParaRPr lang="en-US" sz="3600" spc="94" dirty="0">
                <a:solidFill>
                  <a:srgbClr val="000000"/>
                </a:solidFill>
                <a:latin typeface="Times New Roman"/>
                <a:ea typeface="Times New Roman"/>
                <a:cs typeface="Times New Roman"/>
                <a:sym typeface="Times New Roman"/>
              </a:endParaRPr>
            </a:p>
            <a:p>
              <a:pPr marL="971550" lvl="1" indent="-485775" algn="l">
                <a:lnSpc>
                  <a:spcPts val="11250"/>
                </a:lnSpc>
                <a:buFont typeface="Arial"/>
                <a:buChar char="•"/>
              </a:pPr>
              <a:r>
                <a:rPr lang="en-US" sz="3200" spc="94" dirty="0" err="1" smtClean="0">
                  <a:solidFill>
                    <a:srgbClr val="000000"/>
                  </a:solidFill>
                  <a:latin typeface="Times New Roman"/>
                  <a:ea typeface="Times New Roman"/>
                  <a:cs typeface="Times New Roman"/>
                  <a:sym typeface="Times New Roman"/>
                </a:rPr>
                <a:t>Aanchal,Treslina,Trisha,Jason,Christo,Rohan</a:t>
              </a:r>
              <a:endParaRPr lang="en-US" sz="3200" spc="94" dirty="0">
                <a:solidFill>
                  <a:srgbClr val="000000"/>
                </a:solidFill>
                <a:latin typeface="Times New Roman"/>
                <a:ea typeface="Times New Roman"/>
                <a:cs typeface="Times New Roman"/>
                <a:sym typeface="Times New Roman"/>
              </a:endParaRPr>
            </a:p>
            <a:p>
              <a:pPr marL="971550" lvl="1" indent="-485775">
                <a:lnSpc>
                  <a:spcPts val="11250"/>
                </a:lnSpc>
                <a:buFont typeface="Arial"/>
                <a:buChar char="•"/>
              </a:pPr>
              <a:r>
                <a:rPr lang="en-IN" sz="3600" dirty="0"/>
                <a:t>Smart Cities &amp; Urban Solution </a:t>
              </a:r>
              <a:r>
                <a:rPr lang="en-IN" sz="3600" dirty="0" smtClean="0"/>
                <a:t> </a:t>
              </a:r>
              <a:endParaRPr lang="en-US" sz="3600" spc="94" dirty="0">
                <a:solidFill>
                  <a:srgbClr val="000000"/>
                </a:solidFill>
                <a:latin typeface="Times New Roman"/>
                <a:ea typeface="Times New Roman"/>
                <a:cs typeface="Times New Roman"/>
                <a:sym typeface="Times New Roman"/>
              </a:endParaRPr>
            </a:p>
          </p:txBody>
        </p:sp>
      </p:grpSp>
      <p:grpSp>
        <p:nvGrpSpPr>
          <p:cNvPr id="20" name="Group 20"/>
          <p:cNvGrpSpPr/>
          <p:nvPr/>
        </p:nvGrpSpPr>
        <p:grpSpPr>
          <a:xfrm>
            <a:off x="13460392" y="0"/>
            <a:ext cx="1118174" cy="1143670"/>
            <a:chOff x="0" y="0"/>
            <a:chExt cx="6254966" cy="6397587"/>
          </a:xfrm>
        </p:grpSpPr>
        <p:sp>
          <p:nvSpPr>
            <p:cNvPr id="21" name="Freeform 21"/>
            <p:cNvSpPr/>
            <p:nvPr/>
          </p:nvSpPr>
          <p:spPr>
            <a:xfrm>
              <a:off x="0" y="0"/>
              <a:ext cx="6255004" cy="6397625"/>
            </a:xfrm>
            <a:custGeom>
              <a:avLst/>
              <a:gdLst/>
              <a:ahLst/>
              <a:cxnLst/>
              <a:rect l="l" t="t" r="r" b="b"/>
              <a:pathLst>
                <a:path w="6255004" h="6397625">
                  <a:moveTo>
                    <a:pt x="279400" y="0"/>
                  </a:moveTo>
                  <a:cubicBezTo>
                    <a:pt x="205359" y="0"/>
                    <a:pt x="134239" y="29337"/>
                    <a:pt x="81788" y="81788"/>
                  </a:cubicBezTo>
                  <a:cubicBezTo>
                    <a:pt x="29464" y="134112"/>
                    <a:pt x="0" y="205232"/>
                    <a:pt x="0" y="279400"/>
                  </a:cubicBezTo>
                  <a:lnTo>
                    <a:pt x="0" y="6118225"/>
                  </a:lnTo>
                  <a:cubicBezTo>
                    <a:pt x="0" y="6192266"/>
                    <a:pt x="29464" y="6263386"/>
                    <a:pt x="81788" y="6315837"/>
                  </a:cubicBezTo>
                  <a:cubicBezTo>
                    <a:pt x="134239" y="6368161"/>
                    <a:pt x="205232" y="6397625"/>
                    <a:pt x="279400" y="6397625"/>
                  </a:cubicBezTo>
                  <a:lnTo>
                    <a:pt x="5975604" y="6397625"/>
                  </a:lnTo>
                  <a:cubicBezTo>
                    <a:pt x="6049772" y="6397625"/>
                    <a:pt x="6120765" y="6368161"/>
                    <a:pt x="6173216" y="6315837"/>
                  </a:cubicBezTo>
                  <a:cubicBezTo>
                    <a:pt x="6225667" y="6263386"/>
                    <a:pt x="6255004" y="6192266"/>
                    <a:pt x="6255004" y="6118225"/>
                  </a:cubicBezTo>
                  <a:lnTo>
                    <a:pt x="6255004" y="279400"/>
                  </a:lnTo>
                  <a:cubicBezTo>
                    <a:pt x="6255004" y="205232"/>
                    <a:pt x="6225540" y="134112"/>
                    <a:pt x="6173216" y="81788"/>
                  </a:cubicBezTo>
                  <a:cubicBezTo>
                    <a:pt x="6120765" y="29337"/>
                    <a:pt x="6049645" y="0"/>
                    <a:pt x="5975604" y="0"/>
                  </a:cubicBezTo>
                  <a:close/>
                </a:path>
              </a:pathLst>
            </a:custGeom>
            <a:blipFill>
              <a:blip r:embed="rId6"/>
              <a:stretch>
                <a:fillRect l="-33906" t="-51661" r="-38748" b="-17145"/>
              </a:stretch>
            </a:blipFill>
          </p:spPr>
        </p:sp>
      </p:grpSp>
      <p:sp>
        <p:nvSpPr>
          <p:cNvPr id="22" name="TextBox 22"/>
          <p:cNvSpPr txBox="1"/>
          <p:nvPr/>
        </p:nvSpPr>
        <p:spPr>
          <a:xfrm>
            <a:off x="13623748" y="922046"/>
            <a:ext cx="791463" cy="386097"/>
          </a:xfrm>
          <a:prstGeom prst="rect">
            <a:avLst/>
          </a:prstGeom>
        </p:spPr>
        <p:txBody>
          <a:bodyPr lIns="0" tIns="0" rIns="0" bIns="0" rtlCol="0" anchor="t">
            <a:spAutoFit/>
          </a:bodyPr>
          <a:lstStyle/>
          <a:p>
            <a:pPr algn="ctr">
              <a:lnSpc>
                <a:spcPts val="3055"/>
              </a:lnSpc>
              <a:spcBef>
                <a:spcPct val="0"/>
              </a:spcBef>
            </a:pPr>
            <a:r>
              <a:rPr lang="en-US" sz="2182" b="1" spc="45">
                <a:solidFill>
                  <a:srgbClr val="000000"/>
                </a:solidFill>
                <a:latin typeface="Times New Roman Bold"/>
                <a:ea typeface="Times New Roman Bold"/>
                <a:cs typeface="Times New Roman Bold"/>
                <a:sym typeface="Times New Roman Bold"/>
              </a:rPr>
              <a:t> IEDC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0" y="-19050"/>
                <a:ext cx="130944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5685889" y="-133350"/>
            <a:ext cx="6916221" cy="892175"/>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Times New Roman Bold"/>
                <a:ea typeface="Times New Roman Bold"/>
                <a:cs typeface="Times New Roman Bold"/>
                <a:sym typeface="Times New Roman Bold"/>
              </a:rPr>
              <a:t>Innovation &amp; Uniqueness</a:t>
            </a:r>
          </a:p>
        </p:txBody>
      </p:sp>
      <p:sp>
        <p:nvSpPr>
          <p:cNvPr id="15" name="Rectangle 1"/>
          <p:cNvSpPr>
            <a:spLocks noChangeArrowheads="1"/>
          </p:cNvSpPr>
          <p:nvPr/>
        </p:nvSpPr>
        <p:spPr bwMode="auto">
          <a:xfrm>
            <a:off x="835136" y="1496902"/>
            <a:ext cx="16410110"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8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Plastic-Specific Classification:</a:t>
            </a:r>
            <a:r>
              <a:rPr kumimoji="0" lang="en-US" sz="2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Identifies and categorizes different plastic types, reducing false detections.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2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eaLnBrk="0" fontAlgn="base" hangingPunct="0">
              <a:spcBef>
                <a:spcPct val="0"/>
              </a:spcBef>
              <a:spcAft>
                <a:spcPct val="0"/>
              </a:spcAft>
              <a:buFontTx/>
              <a:buChar char="•"/>
            </a:pPr>
            <a:r>
              <a:rPr lang="en-US" sz="2800" b="1" dirty="0">
                <a:latin typeface="Times New Roman" panose="02020603050405020304" pitchFamily="18" charset="0"/>
                <a:cs typeface="Times New Roman" panose="02020603050405020304" pitchFamily="18" charset="0"/>
              </a:rPr>
              <a:t>Real-Time AI Detection:</a:t>
            </a:r>
            <a:r>
              <a:rPr lang="en-US" sz="2800" dirty="0">
                <a:latin typeface="Times New Roman" panose="02020603050405020304" pitchFamily="18" charset="0"/>
                <a:cs typeface="Times New Roman" panose="02020603050405020304" pitchFamily="18" charset="0"/>
              </a:rPr>
              <a:t> Uses YOLO for instant, automated plastic detection via webcam or image input</a:t>
            </a:r>
            <a:r>
              <a:rPr lang="en-US" sz="2800" dirty="0" smtClean="0">
                <a:latin typeface="Times New Roman" panose="02020603050405020304" pitchFamily="18" charset="0"/>
                <a:cs typeface="Times New Roman" panose="02020603050405020304" pitchFamily="18" charset="0"/>
              </a:rPr>
              <a:t>.</a:t>
            </a:r>
          </a:p>
          <a:p>
            <a:pPr eaLnBrk="0" fontAlgn="base" hangingPunct="0">
              <a:spcBef>
                <a:spcPct val="0"/>
              </a:spcBef>
              <a:spcAft>
                <a:spcPct val="0"/>
              </a:spcAft>
              <a:buFontTx/>
              <a:buChar char="•"/>
            </a:pPr>
            <a:endParaRPr kumimoji="0" lang="en-US" sz="2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8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Predictive Analytics Integration:</a:t>
            </a:r>
            <a:r>
              <a:rPr kumimoji="0" lang="en-US" sz="2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Forecasts accumulation trends, hotspot risks, and provides automated recommendations for proactive waste management.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2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8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Time-Series Tracking:</a:t>
            </a:r>
            <a:r>
              <a:rPr kumimoji="0" lang="en-US" sz="2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Maintains structured detection history for trend analysis and accurate forecasting.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2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28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Smart Dashboard Interface:</a:t>
            </a:r>
            <a:r>
              <a:rPr kumimoji="0" lang="en-US" sz="2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Displays annotated images, classification summaries, and visual insights for municipal decision-making.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0" y="-19050"/>
                <a:ext cx="130944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7017960" y="-133350"/>
            <a:ext cx="4252079" cy="892175"/>
          </a:xfrm>
          <a:prstGeom prst="rect">
            <a:avLst/>
          </a:prstGeom>
        </p:spPr>
        <p:txBody>
          <a:bodyPr lIns="0" tIns="0" rIns="0" bIns="0" rtlCol="0" anchor="t">
            <a:spAutoFit/>
          </a:bodyPr>
          <a:lstStyle/>
          <a:p>
            <a:pPr algn="ctr">
              <a:lnSpc>
                <a:spcPts val="7000"/>
              </a:lnSpc>
              <a:spcBef>
                <a:spcPct val="0"/>
              </a:spcBef>
            </a:pPr>
            <a:r>
              <a:rPr lang="en-US" sz="5000" b="1" dirty="0">
                <a:solidFill>
                  <a:srgbClr val="000000"/>
                </a:solidFill>
                <a:latin typeface="Times New Roman Bold"/>
                <a:ea typeface="Times New Roman Bold"/>
                <a:cs typeface="Times New Roman Bold"/>
                <a:sym typeface="Times New Roman Bold"/>
              </a:rPr>
              <a:t>Business Modal</a:t>
            </a:r>
          </a:p>
        </p:txBody>
      </p:sp>
      <p:sp>
        <p:nvSpPr>
          <p:cNvPr id="14" name="TextBox 13"/>
          <p:cNvSpPr txBox="1"/>
          <p:nvPr/>
        </p:nvSpPr>
        <p:spPr>
          <a:xfrm>
            <a:off x="732466" y="1755118"/>
            <a:ext cx="16823065" cy="9048631"/>
          </a:xfrm>
          <a:prstGeom prst="rect">
            <a:avLst/>
          </a:prstGeom>
          <a:noFill/>
        </p:spPr>
        <p:txBody>
          <a:bodyPr wrap="square" rtlCol="0">
            <a:spAutoFit/>
          </a:bodyPr>
          <a:lstStyle/>
          <a:p>
            <a:pPr marL="342900" indent="-34290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Target Customers</a:t>
            </a:r>
          </a:p>
          <a:p>
            <a:pPr marL="342900" indent="-342900">
              <a:buFont typeface="Courier New" panose="02070309020205020404" pitchFamily="49" charset="0"/>
              <a:buChar char="o"/>
            </a:pPr>
            <a:r>
              <a:rPr lang="en-IN" sz="2400" b="1" dirty="0">
                <a:latin typeface="Times New Roman" panose="02020603050405020304" pitchFamily="18" charset="0"/>
                <a:cs typeface="Times New Roman" panose="02020603050405020304" pitchFamily="18" charset="0"/>
              </a:rPr>
              <a:t>Municipal Corporations &amp; Smart Cities</a:t>
            </a:r>
            <a:r>
              <a:rPr lang="en-IN" sz="2400" dirty="0">
                <a:latin typeface="Times New Roman" panose="02020603050405020304" pitchFamily="18" charset="0"/>
                <a:cs typeface="Times New Roman" panose="02020603050405020304" pitchFamily="18" charset="0"/>
              </a:rPr>
              <a:t> – Optimize urban waste management</a:t>
            </a:r>
          </a:p>
          <a:p>
            <a:pPr marL="342900" indent="-342900">
              <a:buFont typeface="Courier New" panose="02070309020205020404" pitchFamily="49" charset="0"/>
              <a:buChar char="o"/>
            </a:pPr>
            <a:r>
              <a:rPr lang="en-IN" sz="2400" b="1" dirty="0">
                <a:latin typeface="Times New Roman" panose="02020603050405020304" pitchFamily="18" charset="0"/>
                <a:cs typeface="Times New Roman" panose="02020603050405020304" pitchFamily="18" charset="0"/>
              </a:rPr>
              <a:t>Waste Management Companies</a:t>
            </a:r>
            <a:r>
              <a:rPr lang="en-IN" sz="2400" dirty="0">
                <a:latin typeface="Times New Roman" panose="02020603050405020304" pitchFamily="18" charset="0"/>
                <a:cs typeface="Times New Roman" panose="02020603050405020304" pitchFamily="18" charset="0"/>
              </a:rPr>
              <a:t> – Improve operational efficiency</a:t>
            </a:r>
          </a:p>
          <a:p>
            <a:pPr marL="342900" indent="-342900">
              <a:buFont typeface="Courier New" panose="02070309020205020404" pitchFamily="49" charset="0"/>
              <a:buChar char="o"/>
            </a:pPr>
            <a:r>
              <a:rPr lang="en-IN" sz="2400" b="1" dirty="0">
                <a:latin typeface="Times New Roman" panose="02020603050405020304" pitchFamily="18" charset="0"/>
                <a:cs typeface="Times New Roman" panose="02020603050405020304" pitchFamily="18" charset="0"/>
              </a:rPr>
              <a:t>Industrial Zones &amp; Campuses</a:t>
            </a:r>
            <a:r>
              <a:rPr lang="en-IN" sz="2400" dirty="0">
                <a:latin typeface="Times New Roman" panose="02020603050405020304" pitchFamily="18" charset="0"/>
                <a:cs typeface="Times New Roman" panose="02020603050405020304" pitchFamily="18" charset="0"/>
              </a:rPr>
              <a:t> – Maintain clean, sustainable environments</a:t>
            </a:r>
          </a:p>
          <a:p>
            <a:pPr marL="342900" indent="-342900">
              <a:buFont typeface="Courier New" panose="02070309020205020404" pitchFamily="49" charset="0"/>
              <a:buChar char="o"/>
            </a:pPr>
            <a:r>
              <a:rPr lang="en-IN" sz="2400" b="1" dirty="0">
                <a:latin typeface="Times New Roman" panose="02020603050405020304" pitchFamily="18" charset="0"/>
                <a:cs typeface="Times New Roman" panose="02020603050405020304" pitchFamily="18" charset="0"/>
              </a:rPr>
              <a:t>Commercial Complexes</a:t>
            </a:r>
            <a:r>
              <a:rPr lang="en-IN" sz="2400" dirty="0">
                <a:latin typeface="Times New Roman" panose="02020603050405020304" pitchFamily="18" charset="0"/>
                <a:cs typeface="Times New Roman" panose="02020603050405020304" pitchFamily="18" charset="0"/>
              </a:rPr>
              <a:t> – Reduce plastic accumulation in high-traffic areas</a:t>
            </a:r>
          </a:p>
          <a:p>
            <a:endParaRPr lang="en-IN" sz="2400"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IN" sz="2400"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Revenue Streams:</a:t>
            </a:r>
            <a:endParaRPr lang="en-US" sz="2400" dirty="0">
              <a:latin typeface="Times New Roman" panose="02020603050405020304" pitchFamily="18" charset="0"/>
              <a:cs typeface="Times New Roman" panose="02020603050405020304" pitchFamily="18" charset="0"/>
            </a:endParaRPr>
          </a:p>
          <a:p>
            <a:pPr marL="342900" indent="-342900">
              <a:buFont typeface="Courier New" panose="02070309020205020404" pitchFamily="49" charset="0"/>
              <a:buChar char="o"/>
            </a:pPr>
            <a:r>
              <a:rPr lang="en-US" sz="2400" dirty="0" err="1">
                <a:latin typeface="Times New Roman" panose="02020603050405020304" pitchFamily="18" charset="0"/>
                <a:cs typeface="Times New Roman" panose="02020603050405020304" pitchFamily="18" charset="0"/>
              </a:rPr>
              <a:t>SaaS</a:t>
            </a:r>
            <a:r>
              <a:rPr lang="en-US" sz="2400" dirty="0">
                <a:latin typeface="Times New Roman" panose="02020603050405020304" pitchFamily="18" charset="0"/>
                <a:cs typeface="Times New Roman" panose="02020603050405020304" pitchFamily="18" charset="0"/>
              </a:rPr>
              <a:t> subscription for dashboard &amp; analytics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Hardware + software bundle with maintenance</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Premium analytics reports</a:t>
            </a:r>
          </a:p>
          <a:p>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Value Proposition</a:t>
            </a:r>
            <a:r>
              <a:rPr lang="en-US" sz="2400" b="1" dirty="0" smtClean="0">
                <a:latin typeface="Times New Roman" panose="02020603050405020304" pitchFamily="18" charset="0"/>
                <a:cs typeface="Times New Roman" panose="02020603050405020304" pitchFamily="18" charset="0"/>
              </a:rPr>
              <a:t>:</a:t>
            </a:r>
            <a:endParaRPr lang="en-US" sz="2400" b="1" dirty="0">
              <a:latin typeface="Times New Roman" panose="02020603050405020304" pitchFamily="18" charset="0"/>
              <a:cs typeface="Times New Roman" panose="02020603050405020304" pitchFamily="18" charset="0"/>
            </a:endParaRP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Reduces manual inspection and operational costs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Provides </a:t>
            </a:r>
            <a:r>
              <a:rPr lang="en-US" sz="2400" b="1" dirty="0">
                <a:latin typeface="Times New Roman" panose="02020603050405020304" pitchFamily="18" charset="0"/>
                <a:cs typeface="Times New Roman" panose="02020603050405020304" pitchFamily="18" charset="0"/>
              </a:rPr>
              <a:t>real-time plastic detection</a:t>
            </a:r>
            <a:r>
              <a:rPr lang="en-US" sz="2400" dirty="0">
                <a:latin typeface="Times New Roman" panose="02020603050405020304" pitchFamily="18" charset="0"/>
                <a:cs typeface="Times New Roman" panose="02020603050405020304" pitchFamily="18" charset="0"/>
              </a:rPr>
              <a:t> and predictive forecasting</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Enables </a:t>
            </a:r>
            <a:r>
              <a:rPr lang="en-US" sz="2400" b="1" dirty="0">
                <a:latin typeface="Times New Roman" panose="02020603050405020304" pitchFamily="18" charset="0"/>
                <a:cs typeface="Times New Roman" panose="02020603050405020304" pitchFamily="18" charset="0"/>
              </a:rPr>
              <a:t>data-driven municipal decisions</a:t>
            </a:r>
            <a:endParaRPr lang="en-US" sz="2400" dirty="0">
              <a:latin typeface="Times New Roman" panose="02020603050405020304" pitchFamily="18" charset="0"/>
              <a:cs typeface="Times New Roman" panose="02020603050405020304" pitchFamily="18" charset="0"/>
            </a:endParaRP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Scalable and adaptable to multiple locations and city infrastructure</a:t>
            </a:r>
          </a:p>
          <a:p>
            <a:pPr marL="342900" indent="-342900">
              <a:buFont typeface="Courier New" panose="02070309020205020404" pitchFamily="49" charset="0"/>
              <a:buChar char="o"/>
            </a:pPr>
            <a:endParaRPr lang="en-US" sz="2400" b="1"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Growth &amp; </a:t>
            </a:r>
            <a:r>
              <a:rPr lang="en-US" sz="2400" b="1" dirty="0" smtClean="0">
                <a:latin typeface="Times New Roman" panose="02020603050405020304" pitchFamily="18" charset="0"/>
                <a:cs typeface="Times New Roman" panose="02020603050405020304" pitchFamily="18" charset="0"/>
              </a:rPr>
              <a:t>Scalability:</a:t>
            </a:r>
            <a:endParaRPr lang="en-US" sz="2400" b="1" dirty="0">
              <a:latin typeface="Times New Roman" panose="02020603050405020304" pitchFamily="18" charset="0"/>
              <a:cs typeface="Times New Roman" panose="02020603050405020304" pitchFamily="18" charset="0"/>
            </a:endParaRP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Tiered subscription plans (Basic / Advanced / Enterprise)</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Replicable model across cities, campuses, and industrial zones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Future expansion with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 sensors and mobile citizen </a:t>
            </a:r>
            <a:r>
              <a:rPr lang="en-US" sz="2400" dirty="0" smtClean="0">
                <a:latin typeface="Times New Roman" panose="02020603050405020304" pitchFamily="18" charset="0"/>
                <a:cs typeface="Times New Roman" panose="02020603050405020304" pitchFamily="18" charset="0"/>
              </a:rPr>
              <a:t>engagement.</a:t>
            </a:r>
            <a:endParaRPr lang="en-US" sz="2400" dirty="0">
              <a:latin typeface="Times New Roman" panose="02020603050405020304" pitchFamily="18" charset="0"/>
              <a:cs typeface="Times New Roman" panose="02020603050405020304" pitchFamily="18" charset="0"/>
            </a:endParaRPr>
          </a:p>
          <a:p>
            <a:endParaRPr lang="en-US" dirty="0"/>
          </a:p>
          <a:p>
            <a:endParaRPr lang="en-US" dirty="0"/>
          </a:p>
          <a:p>
            <a:endParaRPr lang="en-IN" dirty="0"/>
          </a:p>
        </p:txBody>
      </p:sp>
      <p:sp>
        <p:nvSpPr>
          <p:cNvPr id="15" name="Rectangle 1"/>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pic>
        <p:nvPicPr>
          <p:cNvPr id="27" name="Picture 2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11512" y="1333500"/>
            <a:ext cx="5721517" cy="85822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1" y="-19050"/>
                <a:ext cx="131701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6005393" y="-133350"/>
            <a:ext cx="6277213" cy="892175"/>
          </a:xfrm>
          <a:prstGeom prst="rect">
            <a:avLst/>
          </a:prstGeom>
        </p:spPr>
        <p:txBody>
          <a:bodyPr lIns="0" tIns="0" rIns="0" bIns="0" rtlCol="0" anchor="t">
            <a:spAutoFit/>
          </a:bodyPr>
          <a:lstStyle/>
          <a:p>
            <a:pPr algn="ctr">
              <a:lnSpc>
                <a:spcPts val="7000"/>
              </a:lnSpc>
              <a:spcBef>
                <a:spcPct val="0"/>
              </a:spcBef>
            </a:pPr>
            <a:r>
              <a:rPr lang="en-US" sz="5000" b="1" dirty="0">
                <a:solidFill>
                  <a:srgbClr val="000000"/>
                </a:solidFill>
                <a:latin typeface="Times New Roman Bold"/>
                <a:ea typeface="Times New Roman Bold"/>
                <a:cs typeface="Times New Roman Bold"/>
                <a:sym typeface="Times New Roman Bold"/>
              </a:rPr>
              <a:t>Market &amp; Competitors</a:t>
            </a:r>
          </a:p>
        </p:txBody>
      </p:sp>
      <p:sp>
        <p:nvSpPr>
          <p:cNvPr id="14" name="TextBox 13"/>
          <p:cNvSpPr txBox="1"/>
          <p:nvPr/>
        </p:nvSpPr>
        <p:spPr>
          <a:xfrm>
            <a:off x="879881" y="2150902"/>
            <a:ext cx="17068800" cy="8125301"/>
          </a:xfrm>
          <a:prstGeom prst="rect">
            <a:avLst/>
          </a:prstGeom>
          <a:noFill/>
        </p:spPr>
        <p:txBody>
          <a:bodyPr wrap="square" rtlCol="0">
            <a:spAutoFit/>
          </a:bodyPr>
          <a:lstStyle/>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Growing Plastic Waste Crisis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Rapid urbanization is increasing plastic waste generation.</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Municipal bodies struggle with real-time monitoring.</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Manual inspections are inefficient and costly</a:t>
            </a:r>
            <a:r>
              <a:rPr lang="en-US" sz="2400" dirty="0" smtClean="0">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Smart City Expansion</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Governments are investing in smart infrastructure.</a:t>
            </a:r>
          </a:p>
          <a:p>
            <a:pPr marL="342900" indent="-342900">
              <a:buFont typeface="Courier New" panose="02070309020205020404" pitchFamily="49" charset="0"/>
              <a:buChar char="o"/>
            </a:pP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 and AI-based monitoring systems are in high demand.</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Sustainability compliance is becoming mandatory.</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Market Potential</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Global smart waste management market is growing rapidly.</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Increasing focus on:</a:t>
            </a:r>
          </a:p>
          <a:p>
            <a:pPr marL="800100" lvl="1" indent="-34290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Sustainable cities</a:t>
            </a:r>
          </a:p>
          <a:p>
            <a:pPr marL="800100" lvl="1" indent="-34290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ESG compliance</a:t>
            </a:r>
          </a:p>
          <a:p>
            <a:pPr marL="800100" lvl="1" indent="-34290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Circular economy initiatives</a:t>
            </a:r>
          </a:p>
          <a:p>
            <a:pPr marL="342900" indent="-342900">
              <a:buFont typeface="Arial" panose="020B0604020202020204" pitchFamily="34" charset="0"/>
              <a:buChar char="•"/>
            </a:pPr>
            <a:r>
              <a:rPr lang="en-IN" sz="2400" b="1" dirty="0" smtClean="0">
                <a:latin typeface="Times New Roman" panose="02020603050405020304" pitchFamily="18" charset="0"/>
                <a:cs typeface="Times New Roman" panose="02020603050405020304" pitchFamily="18" charset="0"/>
              </a:rPr>
              <a:t>Target </a:t>
            </a:r>
            <a:r>
              <a:rPr lang="en-IN" sz="2400" b="1" dirty="0">
                <a:latin typeface="Times New Roman" panose="02020603050405020304" pitchFamily="18" charset="0"/>
                <a:cs typeface="Times New Roman" panose="02020603050405020304" pitchFamily="18" charset="0"/>
              </a:rPr>
              <a:t>Market Segments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Municipal Corporations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Smart City Projects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Waste Management Companies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Industrial Zones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Educational Campuses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Commercial Complexes</a:t>
            </a:r>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0" y="-19050"/>
                <a:ext cx="130944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7715131" y="-133350"/>
            <a:ext cx="2857738" cy="892175"/>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Times New Roman Bold"/>
                <a:ea typeface="Times New Roman Bold"/>
                <a:cs typeface="Times New Roman Bold"/>
                <a:sym typeface="Times New Roman Bold"/>
              </a:rPr>
              <a:t>Scalability</a:t>
            </a:r>
          </a:p>
        </p:txBody>
      </p:sp>
      <p:sp>
        <p:nvSpPr>
          <p:cNvPr id="14" name="TextBox 13"/>
          <p:cNvSpPr txBox="1"/>
          <p:nvPr/>
        </p:nvSpPr>
        <p:spPr>
          <a:xfrm>
            <a:off x="898931" y="2373035"/>
            <a:ext cx="16550869" cy="5970865"/>
          </a:xfrm>
          <a:prstGeom prst="rect">
            <a:avLst/>
          </a:prstGeom>
          <a:noFill/>
        </p:spPr>
        <p:txBody>
          <a:bodyPr wrap="square" rtlCol="0">
            <a:spAutoFit/>
          </a:bodyPr>
          <a:lstStyle/>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Technical Scalability</a:t>
            </a:r>
          </a:p>
          <a:p>
            <a:r>
              <a:rPr lang="en-US" sz="2800" dirty="0">
                <a:latin typeface="Times New Roman" panose="02020603050405020304" pitchFamily="18" charset="0"/>
                <a:cs typeface="Times New Roman" panose="02020603050405020304" pitchFamily="18" charset="0"/>
              </a:rPr>
              <a:t>Modular AI architecture that supports multiple cameras, real-time YOLO processing, and deployment on edge devices or cloud. Enables both horizontal (more cameras) and vertical (better hardware/cloud) scaling</a:t>
            </a:r>
            <a:r>
              <a:rPr lang="en-US" sz="2800" dirty="0" smtClean="0">
                <a:latin typeface="Times New Roman" panose="02020603050405020304" pitchFamily="18" charset="0"/>
                <a:cs typeface="Times New Roman" panose="02020603050405020304" pitchFamily="18" charset="0"/>
              </a:rPr>
              <a:t>.</a:t>
            </a: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Geographic Scalability</a:t>
            </a:r>
          </a:p>
          <a:p>
            <a:r>
              <a:rPr lang="en-US" sz="2800" dirty="0">
                <a:latin typeface="Times New Roman" panose="02020603050405020304" pitchFamily="18" charset="0"/>
                <a:cs typeface="Times New Roman" panose="02020603050405020304" pitchFamily="18" charset="0"/>
              </a:rPr>
              <a:t>Deployable across cities, campuses, and industrial zones with centralized dashboard monitoring and location-based hotspot tracking.</a:t>
            </a: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Data Scalability</a:t>
            </a:r>
          </a:p>
          <a:p>
            <a:r>
              <a:rPr lang="en-US" sz="2800" dirty="0">
                <a:latin typeface="Times New Roman" panose="02020603050405020304" pitchFamily="18" charset="0"/>
                <a:cs typeface="Times New Roman" panose="02020603050405020304" pitchFamily="18" charset="0"/>
              </a:rPr>
              <a:t>Efficient detection history management with cloud integration capability for large-scale storage and long-term trend analysis.</a:t>
            </a: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Functional Scalability</a:t>
            </a:r>
          </a:p>
          <a:p>
            <a:r>
              <a:rPr lang="en-US" sz="2800" dirty="0">
                <a:latin typeface="Times New Roman" panose="02020603050405020304" pitchFamily="18" charset="0"/>
                <a:cs typeface="Times New Roman" panose="02020603050405020304" pitchFamily="18" charset="0"/>
              </a:rPr>
              <a:t>Expandable with </a:t>
            </a:r>
            <a:r>
              <a:rPr lang="en-US" sz="2800" dirty="0" err="1">
                <a:latin typeface="Times New Roman" panose="02020603050405020304" pitchFamily="18" charset="0"/>
                <a:cs typeface="Times New Roman" panose="02020603050405020304" pitchFamily="18" charset="0"/>
              </a:rPr>
              <a:t>IoT</a:t>
            </a:r>
            <a:r>
              <a:rPr lang="en-US" sz="2800" dirty="0">
                <a:latin typeface="Times New Roman" panose="02020603050405020304" pitchFamily="18" charset="0"/>
                <a:cs typeface="Times New Roman" panose="02020603050405020304" pitchFamily="18" charset="0"/>
              </a:rPr>
              <a:t> sensors, route optimization, automated alerts, and smart city control integration.</a:t>
            </a: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Business Scalability</a:t>
            </a:r>
          </a:p>
          <a:p>
            <a:r>
              <a:rPr lang="en-US" sz="2800" dirty="0">
                <a:latin typeface="Times New Roman" panose="02020603050405020304" pitchFamily="18" charset="0"/>
                <a:cs typeface="Times New Roman" panose="02020603050405020304" pitchFamily="18" charset="0"/>
              </a:rPr>
              <a:t>Supports </a:t>
            </a:r>
            <a:r>
              <a:rPr lang="en-US" sz="2800" dirty="0" err="1">
                <a:latin typeface="Times New Roman" panose="02020603050405020304" pitchFamily="18" charset="0"/>
                <a:cs typeface="Times New Roman" panose="02020603050405020304" pitchFamily="18" charset="0"/>
              </a:rPr>
              <a:t>SaaS</a:t>
            </a:r>
            <a:r>
              <a:rPr lang="en-US" sz="2800" dirty="0">
                <a:latin typeface="Times New Roman" panose="02020603050405020304" pitchFamily="18" charset="0"/>
                <a:cs typeface="Times New Roman" panose="02020603050405020304" pitchFamily="18" charset="0"/>
              </a:rPr>
              <a:t> subscriptions, hardware-software bundles, and tier-based pricing for scalable revenue growth.</a:t>
            </a:r>
          </a:p>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28779" y="-35183"/>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0" y="-19050"/>
                <a:ext cx="130944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6842165" y="-133350"/>
            <a:ext cx="4603671" cy="892175"/>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Times New Roman Bold"/>
                <a:ea typeface="Times New Roman Bold"/>
                <a:cs typeface="Times New Roman Bold"/>
                <a:sym typeface="Times New Roman Bold"/>
              </a:rPr>
              <a:t>Chalanges Faced</a:t>
            </a:r>
          </a:p>
        </p:txBody>
      </p:sp>
      <p:sp>
        <p:nvSpPr>
          <p:cNvPr id="14" name="TextBox 13"/>
          <p:cNvSpPr txBox="1"/>
          <p:nvPr/>
        </p:nvSpPr>
        <p:spPr>
          <a:xfrm rot="10800000" flipH="1" flipV="1">
            <a:off x="836780" y="2080115"/>
            <a:ext cx="16611600" cy="8125301"/>
          </a:xfrm>
          <a:prstGeom prst="rect">
            <a:avLst/>
          </a:prstGeom>
          <a:noFill/>
        </p:spPr>
        <p:txBody>
          <a:bodyPr wrap="square" rtlCol="0">
            <a:spAutoFit/>
          </a:bodyPr>
          <a:lstStyle/>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Environmental Variability</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Changing lighting conditions (day/night)</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Shadows, reflections, and glare</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Outdoor weather </a:t>
            </a:r>
            <a:r>
              <a:rPr lang="en-US" sz="2400" dirty="0" smtClean="0">
                <a:latin typeface="Times New Roman" panose="02020603050405020304" pitchFamily="18" charset="0"/>
                <a:cs typeface="Times New Roman" panose="02020603050405020304" pitchFamily="18" charset="0"/>
              </a:rPr>
              <a:t>variations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Similar-Looking Objects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Plastic </a:t>
            </a:r>
            <a:r>
              <a:rPr lang="en-US" sz="2400" dirty="0" err="1">
                <a:latin typeface="Times New Roman" panose="02020603050405020304" pitchFamily="18" charset="0"/>
                <a:cs typeface="Times New Roman" panose="02020603050405020304" pitchFamily="18" charset="0"/>
              </a:rPr>
              <a:t>vs</a:t>
            </a:r>
            <a:r>
              <a:rPr lang="en-US" sz="2400" dirty="0">
                <a:latin typeface="Times New Roman" panose="02020603050405020304" pitchFamily="18" charset="0"/>
                <a:cs typeface="Times New Roman" panose="02020603050405020304" pitchFamily="18" charset="0"/>
              </a:rPr>
              <a:t> paper </a:t>
            </a:r>
            <a:r>
              <a:rPr lang="en-US" sz="2400" dirty="0" err="1">
                <a:latin typeface="Times New Roman" panose="02020603050405020304" pitchFamily="18" charset="0"/>
                <a:cs typeface="Times New Roman" panose="02020603050405020304" pitchFamily="18" charset="0"/>
              </a:rPr>
              <a:t>vs</a:t>
            </a:r>
            <a:r>
              <a:rPr lang="en-US" sz="2400" dirty="0">
                <a:latin typeface="Times New Roman" panose="02020603050405020304" pitchFamily="18" charset="0"/>
                <a:cs typeface="Times New Roman" panose="02020603050405020304" pitchFamily="18" charset="0"/>
              </a:rPr>
              <a:t> metal confusion</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Transparent or partially visible plastics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Overlapping waste objects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Real-Time Performance Constraints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Maintaining speed while ensuring accuracy</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Optimizing YOLO confidence threshold</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Managing processing load for webcam input</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Limited Dataset Availability</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Lack of labeled outdoor plastic waste datasets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Need for filtering predefined plastic classes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Predictive Modeling Complexity</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Limited historical data during prototype stage</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Balancing simplicity </a:t>
            </a:r>
            <a:r>
              <a:rPr lang="en-US" sz="2400" dirty="0" err="1">
                <a:latin typeface="Times New Roman" panose="02020603050405020304" pitchFamily="18" charset="0"/>
                <a:cs typeface="Times New Roman" panose="02020603050405020304" pitchFamily="18" charset="0"/>
              </a:rPr>
              <a:t>vs</a:t>
            </a:r>
            <a:r>
              <a:rPr lang="en-US" sz="2400" dirty="0">
                <a:latin typeface="Times New Roman" panose="02020603050405020304" pitchFamily="18" charset="0"/>
                <a:cs typeface="Times New Roman" panose="02020603050405020304" pitchFamily="18" charset="0"/>
              </a:rPr>
              <a:t> realistic forecasting</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Memory &amp; Data Management</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Storing detection history without system overload</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Limiting to last 1000 records for efficiency</a:t>
            </a:r>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1" y="-19050"/>
                <a:ext cx="131701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6812578" y="-133350"/>
            <a:ext cx="4662845" cy="892175"/>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Times New Roman Bold"/>
                <a:ea typeface="Times New Roman Bold"/>
                <a:cs typeface="Times New Roman Bold"/>
                <a:sym typeface="Times New Roman Bold"/>
              </a:rPr>
              <a:t>Future Roadmap</a:t>
            </a:r>
          </a:p>
        </p:txBody>
      </p:sp>
      <p:sp>
        <p:nvSpPr>
          <p:cNvPr id="14" name="TextBox 13"/>
          <p:cNvSpPr txBox="1"/>
          <p:nvPr/>
        </p:nvSpPr>
        <p:spPr>
          <a:xfrm>
            <a:off x="821669" y="2501184"/>
            <a:ext cx="17204065" cy="7386638"/>
          </a:xfrm>
          <a:prstGeom prst="rect">
            <a:avLst/>
          </a:prstGeom>
          <a:noFill/>
        </p:spPr>
        <p:txBody>
          <a:bodyPr wrap="square" rtlCol="0">
            <a:spAutoFit/>
          </a:bodyPr>
          <a:lstStyle/>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Strengthening the Core (Next 3–6 Months)</a:t>
            </a:r>
          </a:p>
          <a:p>
            <a:pPr marL="457200" indent="-4572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Improve model accuracy with a larger, real-world plastic dataset</a:t>
            </a:r>
          </a:p>
          <a:p>
            <a:pPr marL="457200" indent="-4572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Train for more plastic categories and complex outdoor scenes</a:t>
            </a:r>
          </a:p>
          <a:p>
            <a:pPr marL="457200" indent="-4572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Optimize performance for smoother real-time detection</a:t>
            </a:r>
          </a:p>
          <a:p>
            <a:pPr marL="457200" indent="-4572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Add better trend prediction using real historical data</a:t>
            </a:r>
          </a:p>
          <a:p>
            <a:pPr marL="342900" indent="-34290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Phase 2: Smart City Integration (6–12 Months)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Deploy pilot projects in selected municipal zones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Integrate with </a:t>
            </a:r>
            <a:r>
              <a:rPr lang="en-IN" sz="2400" dirty="0" err="1">
                <a:latin typeface="Times New Roman" panose="02020603050405020304" pitchFamily="18" charset="0"/>
                <a:cs typeface="Times New Roman" panose="02020603050405020304" pitchFamily="18" charset="0"/>
              </a:rPr>
              <a:t>IoT</a:t>
            </a:r>
            <a:r>
              <a:rPr lang="en-IN" sz="2400" dirty="0">
                <a:latin typeface="Times New Roman" panose="02020603050405020304" pitchFamily="18" charset="0"/>
                <a:cs typeface="Times New Roman" panose="02020603050405020304" pitchFamily="18" charset="0"/>
              </a:rPr>
              <a:t> environmental sensors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Enable automatic alerts for high-risk plastic hotspots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Add GPS-based waste mapping</a:t>
            </a:r>
          </a:p>
          <a:p>
            <a:pPr marL="342900" indent="-34290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Phase 3: Cloud &amp; Large-Scale Expansion</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Cloud-based centralized monitoring system</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Multi-location dashboard for city-wide analytics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Long-term data storage for deep trend analysis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AI-powered route optimization for garbage trucks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Phase 4: Community &amp; Citizen Engagement</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Mobile app for citizen reporting</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Public awareness dashboard</a:t>
            </a:r>
          </a:p>
          <a:p>
            <a:pPr marL="342900" indent="-342900">
              <a:buFont typeface="Courier New" panose="02070309020205020404" pitchFamily="49" charset="0"/>
              <a:buChar char="o"/>
            </a:pPr>
            <a:r>
              <a:rPr lang="en-US" sz="2400" dirty="0" err="1">
                <a:latin typeface="Times New Roman" panose="02020603050405020304" pitchFamily="18" charset="0"/>
                <a:cs typeface="Times New Roman" panose="02020603050405020304" pitchFamily="18" charset="0"/>
              </a:rPr>
              <a:t>Gamification</a:t>
            </a:r>
            <a:r>
              <a:rPr lang="en-US" sz="2400" dirty="0">
                <a:latin typeface="Times New Roman" panose="02020603050405020304" pitchFamily="18" charset="0"/>
                <a:cs typeface="Times New Roman" panose="02020603050405020304" pitchFamily="18" charset="0"/>
              </a:rPr>
              <a:t> for cleaner neighborhoods</a:t>
            </a:r>
          </a:p>
          <a:p>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1" y="-19050"/>
                <a:ext cx="131701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5836384" y="-133350"/>
            <a:ext cx="6615232" cy="892175"/>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Times New Roman Bold"/>
                <a:ea typeface="Times New Roman Bold"/>
                <a:cs typeface="Times New Roman Bold"/>
                <a:sym typeface="Times New Roman Bold"/>
              </a:rPr>
              <a:t>Social/Industrial Impact</a:t>
            </a:r>
          </a:p>
        </p:txBody>
      </p:sp>
      <p:sp>
        <p:nvSpPr>
          <p:cNvPr id="14" name="TextBox 13"/>
          <p:cNvSpPr txBox="1"/>
          <p:nvPr/>
        </p:nvSpPr>
        <p:spPr>
          <a:xfrm>
            <a:off x="1143000" y="2171700"/>
            <a:ext cx="16230600" cy="6647974"/>
          </a:xfrm>
          <a:prstGeom prst="rect">
            <a:avLst/>
          </a:prstGeom>
          <a:noFill/>
        </p:spPr>
        <p:txBody>
          <a:bodyPr wrap="square" rtlCol="0">
            <a:spAutoFit/>
          </a:bodyPr>
          <a:lstStyle/>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Cleaner Communities</a:t>
            </a:r>
          </a:p>
          <a:p>
            <a:r>
              <a:rPr lang="en-US" sz="2400" dirty="0" smtClean="0">
                <a:latin typeface="Times New Roman" panose="02020603050405020304" pitchFamily="18" charset="0"/>
                <a:cs typeface="Times New Roman" panose="02020603050405020304" pitchFamily="18" charset="0"/>
              </a:rPr>
              <a:t>    Real-time </a:t>
            </a:r>
            <a:r>
              <a:rPr lang="en-US" sz="2400" dirty="0">
                <a:latin typeface="Times New Roman" panose="02020603050405020304" pitchFamily="18" charset="0"/>
                <a:cs typeface="Times New Roman" panose="02020603050405020304" pitchFamily="18" charset="0"/>
              </a:rPr>
              <a:t>detection helps prevent plastic accumulation in public spaces, making neighborhoods cleaner and healthier.</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Improved Public Health</a:t>
            </a:r>
          </a:p>
          <a:p>
            <a:r>
              <a:rPr lang="en-US" sz="2400" dirty="0" smtClean="0">
                <a:latin typeface="Times New Roman" panose="02020603050405020304" pitchFamily="18" charset="0"/>
                <a:cs typeface="Times New Roman" panose="02020603050405020304" pitchFamily="18" charset="0"/>
              </a:rPr>
              <a:t>     Reducing </a:t>
            </a:r>
            <a:r>
              <a:rPr lang="en-US" sz="2400" dirty="0">
                <a:latin typeface="Times New Roman" panose="02020603050405020304" pitchFamily="18" charset="0"/>
                <a:cs typeface="Times New Roman" panose="02020603050405020304" pitchFamily="18" charset="0"/>
              </a:rPr>
              <a:t>plastic waste minimizes pest breeding, blocked drains, and pollution-related risks.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Environmental Protection</a:t>
            </a:r>
          </a:p>
          <a:p>
            <a:r>
              <a:rPr lang="en-US" sz="2400" dirty="0" smtClean="0">
                <a:latin typeface="Times New Roman" panose="02020603050405020304" pitchFamily="18" charset="0"/>
                <a:cs typeface="Times New Roman" panose="02020603050405020304" pitchFamily="18" charset="0"/>
              </a:rPr>
              <a:t>     Early </a:t>
            </a:r>
            <a:r>
              <a:rPr lang="en-US" sz="2400" dirty="0">
                <a:latin typeface="Times New Roman" panose="02020603050405020304" pitchFamily="18" charset="0"/>
                <a:cs typeface="Times New Roman" panose="02020603050405020304" pitchFamily="18" charset="0"/>
              </a:rPr>
              <a:t>hotspot detection prevents plastic from reaching water bodies and ecosystems.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Citizen Awareness</a:t>
            </a:r>
          </a:p>
          <a:p>
            <a:r>
              <a:rPr lang="en-US" sz="2400" dirty="0" smtClean="0">
                <a:latin typeface="Times New Roman" panose="02020603050405020304" pitchFamily="18" charset="0"/>
                <a:cs typeface="Times New Roman" panose="02020603050405020304" pitchFamily="18" charset="0"/>
              </a:rPr>
              <a:t>      Data-driven </a:t>
            </a:r>
            <a:r>
              <a:rPr lang="en-US" sz="2400" dirty="0">
                <a:latin typeface="Times New Roman" panose="02020603050405020304" pitchFamily="18" charset="0"/>
                <a:cs typeface="Times New Roman" panose="02020603050405020304" pitchFamily="18" charset="0"/>
              </a:rPr>
              <a:t>insights can promote responsible waste disposal and sustainability awareness.</a:t>
            </a:r>
          </a:p>
          <a:p>
            <a:r>
              <a:rPr lang="en-IN" sz="2400" dirty="0" smtClean="0">
                <a:latin typeface="Times New Roman" panose="02020603050405020304" pitchFamily="18" charset="0"/>
                <a:cs typeface="Times New Roman" panose="02020603050405020304" pitchFamily="18" charset="0"/>
              </a:rPr>
              <a:t>      Industrial Impact</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Operational Efficiency</a:t>
            </a:r>
          </a:p>
          <a:p>
            <a:r>
              <a:rPr lang="en-US" sz="2400" dirty="0" smtClean="0">
                <a:latin typeface="Times New Roman" panose="02020603050405020304" pitchFamily="18" charset="0"/>
                <a:cs typeface="Times New Roman" panose="02020603050405020304" pitchFamily="18" charset="0"/>
              </a:rPr>
              <a:t>     Waste </a:t>
            </a:r>
            <a:r>
              <a:rPr lang="en-US" sz="2400" dirty="0">
                <a:latin typeface="Times New Roman" panose="02020603050405020304" pitchFamily="18" charset="0"/>
                <a:cs typeface="Times New Roman" panose="02020603050405020304" pitchFamily="18" charset="0"/>
              </a:rPr>
              <a:t>management companies can optimize collection schedules using predictive insights.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Cost Reduction</a:t>
            </a:r>
          </a:p>
          <a:p>
            <a:r>
              <a:rPr lang="en-US" sz="2400" dirty="0" smtClean="0">
                <a:latin typeface="Times New Roman" panose="02020603050405020304" pitchFamily="18" charset="0"/>
                <a:cs typeface="Times New Roman" panose="02020603050405020304" pitchFamily="18" charset="0"/>
              </a:rPr>
              <a:t>     Reduces </a:t>
            </a:r>
            <a:r>
              <a:rPr lang="en-US" sz="2400" dirty="0">
                <a:latin typeface="Times New Roman" panose="02020603050405020304" pitchFamily="18" charset="0"/>
                <a:cs typeface="Times New Roman" panose="02020603050405020304" pitchFamily="18" charset="0"/>
              </a:rPr>
              <a:t>manual inspection and reactive cleanup expenses.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Data-Driven Decision Making</a:t>
            </a:r>
          </a:p>
          <a:p>
            <a:r>
              <a:rPr lang="en-US" sz="2400" dirty="0" smtClean="0">
                <a:latin typeface="Times New Roman" panose="02020603050405020304" pitchFamily="18" charset="0"/>
                <a:cs typeface="Times New Roman" panose="02020603050405020304" pitchFamily="18" charset="0"/>
              </a:rPr>
              <a:t>   Municipal </a:t>
            </a:r>
            <a:r>
              <a:rPr lang="en-US" sz="2400" dirty="0">
                <a:latin typeface="Times New Roman" panose="02020603050405020304" pitchFamily="18" charset="0"/>
                <a:cs typeface="Times New Roman" panose="02020603050405020304" pitchFamily="18" charset="0"/>
              </a:rPr>
              <a:t>bodies gain real-time analytics for better planning and resource allocation.</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Smart City Enablement</a:t>
            </a:r>
          </a:p>
          <a:p>
            <a:r>
              <a:rPr lang="en-US" sz="2400" dirty="0" smtClean="0">
                <a:latin typeface="Times New Roman" panose="02020603050405020304" pitchFamily="18" charset="0"/>
                <a:cs typeface="Times New Roman" panose="02020603050405020304" pitchFamily="18" charset="0"/>
              </a:rPr>
              <a:t>    Supports </a:t>
            </a:r>
            <a:r>
              <a:rPr lang="en-US" sz="2400" dirty="0">
                <a:latin typeface="Times New Roman" panose="02020603050405020304" pitchFamily="18" charset="0"/>
                <a:cs typeface="Times New Roman" panose="02020603050405020304" pitchFamily="18" charset="0"/>
              </a:rPr>
              <a:t>AI-powered urban infrastructure and sustainability initiatives.</a:t>
            </a: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489453" y="-434711"/>
            <a:ext cx="25944440" cy="11156421"/>
            <a:chOff x="0" y="0"/>
            <a:chExt cx="34592586" cy="14875228"/>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61104"/>
              <a:ext cx="3871244" cy="2041569"/>
              <a:chOff x="0" y="0"/>
              <a:chExt cx="1541240" cy="81280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1" y="-19050"/>
                <a:ext cx="1252257" cy="755650"/>
              </a:xfrm>
              <a:prstGeom prst="rect">
                <a:avLst/>
              </a:prstGeom>
            </p:spPr>
            <p:txBody>
              <a:bodyPr lIns="50800" tIns="50800" rIns="50800" bIns="50800" rtlCol="0" anchor="ctr"/>
              <a:lstStyle/>
              <a:p>
                <a:pPr algn="ctr">
                  <a:lnSpc>
                    <a:spcPts val="5179"/>
                  </a:lnSpc>
                </a:pPr>
                <a:r>
                  <a:rPr lang="en-US" sz="3699" b="1">
                    <a:solidFill>
                      <a:srgbClr val="000000"/>
                    </a:solidFill>
                    <a:latin typeface="Times New Roman Bold"/>
                    <a:ea typeface="Times New Roman Bold"/>
                    <a:cs typeface="Times New Roman Bold"/>
                    <a:sym typeface="Times New Roman Bold"/>
                  </a:rPr>
                  <a:t>team name</a:t>
                </a:r>
              </a:p>
            </p:txBody>
          </p:sp>
        </p:grpSp>
      </p:grpSp>
      <p:sp>
        <p:nvSpPr>
          <p:cNvPr id="13" name="TextBox 13"/>
          <p:cNvSpPr txBox="1"/>
          <p:nvPr/>
        </p:nvSpPr>
        <p:spPr>
          <a:xfrm>
            <a:off x="7626608" y="-133350"/>
            <a:ext cx="3034784" cy="892175"/>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Times New Roman Bold"/>
                <a:ea typeface="Times New Roman Bold"/>
                <a:cs typeface="Times New Roman Bold"/>
                <a:sym typeface="Times New Roman Bold"/>
              </a:rPr>
              <a:t>Conclusion</a:t>
            </a:r>
          </a:p>
        </p:txBody>
      </p:sp>
      <p:sp>
        <p:nvSpPr>
          <p:cNvPr id="14" name="TextBox 13"/>
          <p:cNvSpPr txBox="1"/>
          <p:nvPr/>
        </p:nvSpPr>
        <p:spPr>
          <a:xfrm>
            <a:off x="781050" y="2019300"/>
            <a:ext cx="16440150" cy="452431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Plastic waste management today is largely reactive, manual, and inefficient.</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Our AI-powered Plastic Waste Surveillance System introduces a smarter approach — combining real-time detection, intelligent classification, and predictive analytics in one integrated solution.</a:t>
            </a:r>
          </a:p>
          <a:p>
            <a:r>
              <a:rPr lang="en-US" sz="2400" dirty="0">
                <a:latin typeface="Times New Roman" panose="02020603050405020304" pitchFamily="18" charset="0"/>
                <a:cs typeface="Times New Roman" panose="02020603050405020304" pitchFamily="18" charset="0"/>
              </a:rPr>
              <a:t>By leveraging computer vision and data-driven insights, the system enables:</a:t>
            </a:r>
          </a:p>
          <a:p>
            <a:r>
              <a:rPr lang="en-US" sz="2400" dirty="0">
                <a:latin typeface="Times New Roman" panose="02020603050405020304" pitchFamily="18" charset="0"/>
                <a:cs typeface="Times New Roman" panose="02020603050405020304" pitchFamily="18" charset="0"/>
              </a:rPr>
              <a:t>Faster waste identification</a:t>
            </a:r>
          </a:p>
          <a:p>
            <a:r>
              <a:rPr lang="en-US" sz="2400" dirty="0">
                <a:latin typeface="Times New Roman" panose="02020603050405020304" pitchFamily="18" charset="0"/>
                <a:cs typeface="Times New Roman" panose="02020603050405020304" pitchFamily="18" charset="0"/>
              </a:rPr>
              <a:t>Proactive hotspot prevention</a:t>
            </a:r>
          </a:p>
          <a:p>
            <a:r>
              <a:rPr lang="en-US" sz="2400" dirty="0">
                <a:latin typeface="Times New Roman" panose="02020603050405020304" pitchFamily="18" charset="0"/>
                <a:cs typeface="Times New Roman" panose="02020603050405020304" pitchFamily="18" charset="0"/>
              </a:rPr>
              <a:t>Optimized municipal decision-making</a:t>
            </a:r>
          </a:p>
          <a:p>
            <a:r>
              <a:rPr lang="en-US" sz="2400" dirty="0">
                <a:latin typeface="Times New Roman" panose="02020603050405020304" pitchFamily="18" charset="0"/>
                <a:cs typeface="Times New Roman" panose="02020603050405020304" pitchFamily="18" charset="0"/>
              </a:rPr>
              <a:t>Scalable smart city </a:t>
            </a:r>
            <a:r>
              <a:rPr lang="en-US" sz="2400" dirty="0" smtClean="0">
                <a:latin typeface="Times New Roman" panose="02020603050405020304" pitchFamily="18" charset="0"/>
                <a:cs typeface="Times New Roman" panose="02020603050405020304" pitchFamily="18" charset="0"/>
              </a:rPr>
              <a:t>integration</a:t>
            </a:r>
          </a:p>
          <a:p>
            <a:r>
              <a:rPr lang="en-US" sz="2400" dirty="0">
                <a:latin typeface="Times New Roman" panose="02020603050405020304" pitchFamily="18" charset="0"/>
                <a:cs typeface="Times New Roman" panose="02020603050405020304" pitchFamily="18" charset="0"/>
              </a:rPr>
              <a:t>This solution is not just about detecting plastic — it’s about transforming waste management into a predictive, intelligent, and sustainable ecosystem</a:t>
            </a:r>
            <a:r>
              <a:rPr lang="en-US" sz="2400" dirty="0" smtClean="0">
                <a:latin typeface="Times New Roman" panose="02020603050405020304" pitchFamily="18" charset="0"/>
                <a:cs typeface="Times New Roman" panose="02020603050405020304" pitchFamily="18" charset="0"/>
              </a:rPr>
              <a:t>.</a:t>
            </a:r>
          </a:p>
          <a:p>
            <a:r>
              <a:rPr lang="en-US" sz="2400" dirty="0">
                <a:latin typeface="Times New Roman" panose="02020603050405020304" pitchFamily="18" charset="0"/>
                <a:cs typeface="Times New Roman" panose="02020603050405020304" pitchFamily="18" charset="0"/>
              </a:rPr>
              <a:t>With the right deployment and scaling, this system has the potential to make cities cleaner, operations smarter, and communities more environmentally responsible.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489453" y="-434711"/>
            <a:ext cx="25944440" cy="11156421"/>
            <a:chOff x="0" y="0"/>
            <a:chExt cx="34592586" cy="14875228"/>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61104"/>
              <a:ext cx="3871244" cy="2041569"/>
              <a:chOff x="0" y="0"/>
              <a:chExt cx="1541240" cy="81280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1" y="-19050"/>
                <a:ext cx="1252257" cy="755650"/>
              </a:xfrm>
              <a:prstGeom prst="rect">
                <a:avLst/>
              </a:prstGeom>
            </p:spPr>
            <p:txBody>
              <a:bodyPr lIns="50800" tIns="50800" rIns="50800" bIns="50800" rtlCol="0" anchor="ctr"/>
              <a:lstStyle/>
              <a:p>
                <a:pPr algn="ctr">
                  <a:lnSpc>
                    <a:spcPts val="5179"/>
                  </a:lnSpc>
                </a:pPr>
                <a:r>
                  <a:rPr lang="en-US" sz="3699" b="1">
                    <a:solidFill>
                      <a:srgbClr val="000000"/>
                    </a:solidFill>
                    <a:latin typeface="Times New Roman Bold"/>
                    <a:ea typeface="Times New Roman Bold"/>
                    <a:cs typeface="Times New Roman Bold"/>
                    <a:sym typeface="Times New Roman Bold"/>
                  </a:rPr>
                  <a:t>team name</a:t>
                </a:r>
              </a:p>
            </p:txBody>
          </p:sp>
        </p:grpSp>
      </p:grpSp>
      <p:sp>
        <p:nvSpPr>
          <p:cNvPr id="13" name="TextBox 13"/>
          <p:cNvSpPr txBox="1"/>
          <p:nvPr/>
        </p:nvSpPr>
        <p:spPr>
          <a:xfrm>
            <a:off x="1312235" y="3585724"/>
            <a:ext cx="13872806" cy="2676271"/>
          </a:xfrm>
          <a:prstGeom prst="rect">
            <a:avLst/>
          </a:prstGeom>
        </p:spPr>
        <p:txBody>
          <a:bodyPr lIns="0" tIns="0" rIns="0" bIns="0" rtlCol="0" anchor="t">
            <a:spAutoFit/>
          </a:bodyPr>
          <a:lstStyle/>
          <a:p>
            <a:pPr marL="649858" lvl="1" indent="-324929" algn="l">
              <a:lnSpc>
                <a:spcPts val="4213"/>
              </a:lnSpc>
              <a:buAutoNum type="arabicPeriod"/>
            </a:pPr>
            <a:r>
              <a:rPr lang="en-US" sz="3009">
                <a:solidFill>
                  <a:srgbClr val="000000"/>
                </a:solidFill>
                <a:latin typeface="Times New Roman"/>
                <a:ea typeface="Times New Roman"/>
                <a:cs typeface="Times New Roman"/>
                <a:sym typeface="Times New Roman"/>
              </a:rPr>
              <a:t>Kindly keep the maximum slides limit up to 13-15.</a:t>
            </a:r>
          </a:p>
          <a:p>
            <a:pPr marL="649858" lvl="1" indent="-324929" algn="l">
              <a:lnSpc>
                <a:spcPts val="4213"/>
              </a:lnSpc>
              <a:buAutoNum type="arabicPeriod"/>
            </a:pPr>
            <a:r>
              <a:rPr lang="en-US" sz="3009">
                <a:solidFill>
                  <a:srgbClr val="000000"/>
                </a:solidFill>
                <a:latin typeface="Times New Roman"/>
                <a:ea typeface="Times New Roman"/>
                <a:cs typeface="Times New Roman"/>
                <a:sym typeface="Times New Roman"/>
              </a:rPr>
              <a:t>Try to avoid paragraphs and post your idea in points /diagrams / Infographics /pictures</a:t>
            </a:r>
          </a:p>
          <a:p>
            <a:pPr marL="649858" lvl="1" indent="-324929" algn="l">
              <a:lnSpc>
                <a:spcPts val="4213"/>
              </a:lnSpc>
              <a:buAutoNum type="arabicPeriod"/>
            </a:pPr>
            <a:r>
              <a:rPr lang="en-US" sz="3009">
                <a:solidFill>
                  <a:srgbClr val="000000"/>
                </a:solidFill>
                <a:latin typeface="Times New Roman"/>
                <a:ea typeface="Times New Roman"/>
                <a:cs typeface="Times New Roman"/>
                <a:sym typeface="Times New Roman"/>
              </a:rPr>
              <a:t>Keep your explanation precise and easy to understand</a:t>
            </a:r>
          </a:p>
          <a:p>
            <a:pPr marL="649858" lvl="1" indent="-324929" algn="l">
              <a:lnSpc>
                <a:spcPts val="4213"/>
              </a:lnSpc>
              <a:buAutoNum type="arabicPeriod"/>
            </a:pPr>
            <a:r>
              <a:rPr lang="en-US" sz="3009">
                <a:solidFill>
                  <a:srgbClr val="000000"/>
                </a:solidFill>
                <a:latin typeface="Times New Roman"/>
                <a:ea typeface="Times New Roman"/>
                <a:cs typeface="Times New Roman"/>
                <a:sym typeface="Times New Roman"/>
              </a:rPr>
              <a:t>You can only use provided template for making the PPT without changing the layout .</a:t>
            </a:r>
          </a:p>
          <a:p>
            <a:pPr marL="649858" lvl="1" indent="-324929" algn="l">
              <a:lnSpc>
                <a:spcPts val="4213"/>
              </a:lnSpc>
              <a:buAutoNum type="arabicPeriod"/>
            </a:pPr>
            <a:r>
              <a:rPr lang="en-US" sz="3009">
                <a:solidFill>
                  <a:srgbClr val="000000"/>
                </a:solidFill>
                <a:latin typeface="Times New Roman"/>
                <a:ea typeface="Times New Roman"/>
                <a:cs typeface="Times New Roman"/>
                <a:sym typeface="Times New Roman"/>
              </a:rPr>
              <a:t>Avoid copied content.</a:t>
            </a:r>
          </a:p>
        </p:txBody>
      </p:sp>
      <p:sp>
        <p:nvSpPr>
          <p:cNvPr id="14" name="TextBox 14"/>
          <p:cNvSpPr txBox="1"/>
          <p:nvPr/>
        </p:nvSpPr>
        <p:spPr>
          <a:xfrm>
            <a:off x="1578616" y="2392589"/>
            <a:ext cx="12269852" cy="589088"/>
          </a:xfrm>
          <a:prstGeom prst="rect">
            <a:avLst/>
          </a:prstGeom>
        </p:spPr>
        <p:txBody>
          <a:bodyPr lIns="0" tIns="0" rIns="0" bIns="0" rtlCol="0" anchor="t">
            <a:spAutoFit/>
          </a:bodyPr>
          <a:lstStyle/>
          <a:p>
            <a:pPr algn="ctr">
              <a:lnSpc>
                <a:spcPts val="4629"/>
              </a:lnSpc>
              <a:spcBef>
                <a:spcPct val="0"/>
              </a:spcBef>
            </a:pPr>
            <a:r>
              <a:rPr lang="en-US" sz="3306" b="1">
                <a:solidFill>
                  <a:srgbClr val="000000"/>
                </a:solidFill>
                <a:latin typeface="Times New Roman Bold"/>
                <a:ea typeface="Times New Roman Bold"/>
                <a:cs typeface="Times New Roman Bold"/>
                <a:sym typeface="Times New Roman Bold"/>
              </a:rPr>
              <a:t>Please ensure below pointers are met while submitting the Idea PPT:</a:t>
            </a:r>
          </a:p>
        </p:txBody>
      </p:sp>
      <p:sp>
        <p:nvSpPr>
          <p:cNvPr id="15" name="TextBox 15"/>
          <p:cNvSpPr txBox="1"/>
          <p:nvPr/>
        </p:nvSpPr>
        <p:spPr>
          <a:xfrm>
            <a:off x="1900014" y="8200902"/>
            <a:ext cx="14487971" cy="532130"/>
          </a:xfrm>
          <a:prstGeom prst="rect">
            <a:avLst/>
          </a:prstGeom>
        </p:spPr>
        <p:txBody>
          <a:bodyPr lIns="0" tIns="0" rIns="0" bIns="0" rtlCol="0" anchor="t">
            <a:spAutoFit/>
          </a:bodyPr>
          <a:lstStyle/>
          <a:p>
            <a:pPr algn="ctr">
              <a:lnSpc>
                <a:spcPts val="4269"/>
              </a:lnSpc>
              <a:spcBef>
                <a:spcPct val="0"/>
              </a:spcBef>
            </a:pPr>
            <a:r>
              <a:rPr lang="en-US" sz="3049">
                <a:solidFill>
                  <a:srgbClr val="FF3131"/>
                </a:solidFill>
                <a:latin typeface="Times New Roman"/>
                <a:ea typeface="Times New Roman"/>
                <a:cs typeface="Times New Roman"/>
                <a:sym typeface="Times New Roman"/>
              </a:rPr>
              <a:t>Note - You can delete this slide (Important Pointers) when you upload the details of your idea</a:t>
            </a:r>
          </a:p>
        </p:txBody>
      </p:sp>
      <p:sp>
        <p:nvSpPr>
          <p:cNvPr id="16" name="Freeform 16"/>
          <p:cNvSpPr/>
          <p:nvPr/>
        </p:nvSpPr>
        <p:spPr>
          <a:xfrm>
            <a:off x="15055421" y="379412"/>
            <a:ext cx="2203879" cy="2098902"/>
          </a:xfrm>
          <a:custGeom>
            <a:avLst/>
            <a:gdLst/>
            <a:ahLst/>
            <a:cxnLst/>
            <a:rect l="l" t="t" r="r" b="b"/>
            <a:pathLst>
              <a:path w="2203879" h="2098902">
                <a:moveTo>
                  <a:pt x="0" y="0"/>
                </a:moveTo>
                <a:lnTo>
                  <a:pt x="2203879" y="0"/>
                </a:lnTo>
                <a:lnTo>
                  <a:pt x="2203879" y="2098902"/>
                </a:lnTo>
                <a:lnTo>
                  <a:pt x="0" y="2098902"/>
                </a:lnTo>
                <a:lnTo>
                  <a:pt x="0" y="0"/>
                </a:lnTo>
                <a:close/>
              </a:path>
            </a:pathLst>
          </a:custGeom>
          <a:blipFill>
            <a:blip r:embed="rId2"/>
            <a:stretch>
              <a:fillRect l="-24334" t="-27092" r="-23138" b="-16336"/>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1" y="-19050"/>
                <a:ext cx="1317017" cy="755650"/>
              </a:xfrm>
              <a:prstGeom prst="rect">
                <a:avLst/>
              </a:prstGeom>
            </p:spPr>
            <p:txBody>
              <a:bodyPr lIns="50800" tIns="50800" rIns="50800" bIns="50800" rtlCol="0" anchor="ctr"/>
              <a:lstStyle/>
              <a:p>
                <a:pPr algn="ctr">
                  <a:lnSpc>
                    <a:spcPts val="5179"/>
                  </a:lnSpc>
                </a:pPr>
                <a:r>
                  <a:rPr lang="en-US" sz="2800" b="1" dirty="0" err="1" smtClean="0">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5996094" y="-133350"/>
            <a:ext cx="6295812" cy="892175"/>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Times New Roman Bold"/>
                <a:ea typeface="Times New Roman Bold"/>
                <a:cs typeface="Times New Roman Bold"/>
                <a:sym typeface="Times New Roman Bold"/>
              </a:rPr>
              <a:t>Problem Statement</a:t>
            </a:r>
          </a:p>
        </p:txBody>
      </p:sp>
      <p:sp>
        <p:nvSpPr>
          <p:cNvPr id="14" name="TextBox 13"/>
          <p:cNvSpPr txBox="1"/>
          <p:nvPr/>
        </p:nvSpPr>
        <p:spPr>
          <a:xfrm>
            <a:off x="626735" y="1943100"/>
            <a:ext cx="17051665" cy="353943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Design and develop a high-precision, real-time plastic waste surveillance system capable of detecting, classifying, and predicting plastic waste accumulation within a 10-foot radius using multi-sensor fusion and intelligent analytics. </a:t>
            </a:r>
            <a:endParaRPr lang="en-US" sz="2800" dirty="0" smtClean="0">
              <a:latin typeface="Times New Roman" panose="02020603050405020304" pitchFamily="18" charset="0"/>
              <a:cs typeface="Times New Roman" panose="02020603050405020304" pitchFamily="18" charset="0"/>
            </a:endParaRPr>
          </a:p>
          <a:p>
            <a:endParaRPr lang="en-US" sz="2800" dirty="0" smtClean="0">
              <a:latin typeface="Times New Roman" panose="02020603050405020304" pitchFamily="18" charset="0"/>
              <a:cs typeface="Times New Roman" panose="02020603050405020304" pitchFamily="18" charset="0"/>
            </a:endParaRPr>
          </a:p>
          <a:p>
            <a:r>
              <a:rPr lang="en-US" sz="2800" dirty="0" smtClean="0">
                <a:latin typeface="Times New Roman" panose="02020603050405020304" pitchFamily="18" charset="0"/>
                <a:cs typeface="Times New Roman" panose="02020603050405020304" pitchFamily="18" charset="0"/>
              </a:rPr>
              <a:t>Description</a:t>
            </a:r>
            <a:r>
              <a:rPr lang="en-US" sz="2800" dirty="0">
                <a:latin typeface="Times New Roman" panose="02020603050405020304" pitchFamily="18" charset="0"/>
                <a:cs typeface="Times New Roman" panose="02020603050405020304" pitchFamily="18" charset="0"/>
              </a:rPr>
              <a:t>: This system should combine computer vision and environmental sensors to identify different plastic types accurately. It must differentiate plastic from similar materials under varying lighting and weather conditions. Predictive analytics will help forecast waste hotspots. Municipal dashboards should present actionable insights. Automated monitoring will reduce manual inspection efforts. The solution aims to improve smart waste management infrastructure</a:t>
            </a:r>
            <a:r>
              <a:rPr lang="en-US" dirty="0"/>
              <a:t>.</a:t>
            </a: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690779" y="-35185"/>
            <a:ext cx="24606138" cy="10471040"/>
            <a:chOff x="882695" y="410287"/>
            <a:chExt cx="32808184" cy="13961387"/>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16200000">
              <a:off x="-1548849" y="3580875"/>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0" y="-19050"/>
                <a:ext cx="131701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7354372" y="-133350"/>
            <a:ext cx="3579257" cy="892175"/>
          </a:xfrm>
          <a:prstGeom prst="rect">
            <a:avLst/>
          </a:prstGeom>
        </p:spPr>
        <p:txBody>
          <a:bodyPr lIns="0" tIns="0" rIns="0" bIns="0" rtlCol="0" anchor="t">
            <a:spAutoFit/>
          </a:bodyPr>
          <a:lstStyle/>
          <a:p>
            <a:pPr algn="ctr">
              <a:lnSpc>
                <a:spcPts val="7000"/>
              </a:lnSpc>
              <a:spcBef>
                <a:spcPct val="0"/>
              </a:spcBef>
            </a:pPr>
            <a:r>
              <a:rPr lang="en-US" sz="5000" b="1" dirty="0">
                <a:solidFill>
                  <a:srgbClr val="000000"/>
                </a:solidFill>
                <a:latin typeface="Times New Roman Bold"/>
                <a:ea typeface="Times New Roman Bold"/>
                <a:cs typeface="Times New Roman Bold"/>
                <a:sym typeface="Times New Roman Bold"/>
              </a:rPr>
              <a:t>Market Need</a:t>
            </a:r>
          </a:p>
        </p:txBody>
      </p:sp>
      <p:sp>
        <p:nvSpPr>
          <p:cNvPr id="15" name="TextBox 14"/>
          <p:cNvSpPr txBox="1"/>
          <p:nvPr/>
        </p:nvSpPr>
        <p:spPr>
          <a:xfrm flipH="1">
            <a:off x="1752600" y="2811780"/>
            <a:ext cx="16154400" cy="7201972"/>
          </a:xfrm>
          <a:prstGeom prst="rect">
            <a:avLst/>
          </a:prstGeom>
          <a:noFill/>
        </p:spPr>
        <p:txBody>
          <a:bodyPr wrap="square" rtlCol="0">
            <a:spAutoFit/>
          </a:bodyPr>
          <a:lstStyle/>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Global Plastic Waste </a:t>
            </a:r>
            <a:r>
              <a:rPr lang="en-IN" sz="2400" b="1" dirty="0" smtClean="0">
                <a:latin typeface="Times New Roman" panose="02020603050405020304" pitchFamily="18" charset="0"/>
                <a:cs typeface="Times New Roman" panose="02020603050405020304" pitchFamily="18" charset="0"/>
              </a:rPr>
              <a:t>Crisis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Over </a:t>
            </a:r>
            <a:r>
              <a:rPr lang="en-US" sz="2400" b="1" dirty="0">
                <a:latin typeface="Times New Roman" panose="02020603050405020304" pitchFamily="18" charset="0"/>
                <a:cs typeface="Times New Roman" panose="02020603050405020304" pitchFamily="18" charset="0"/>
              </a:rPr>
              <a:t>400 million tons</a:t>
            </a:r>
            <a:r>
              <a:rPr lang="en-US" sz="2400" dirty="0">
                <a:latin typeface="Times New Roman" panose="02020603050405020304" pitchFamily="18" charset="0"/>
                <a:cs typeface="Times New Roman" panose="02020603050405020304" pitchFamily="18" charset="0"/>
              </a:rPr>
              <a:t> of plastic waste are generated annually, with </a:t>
            </a:r>
            <a:r>
              <a:rPr lang="en-US" sz="2400" b="1" dirty="0">
                <a:latin typeface="Times New Roman" panose="02020603050405020304" pitchFamily="18" charset="0"/>
                <a:cs typeface="Times New Roman" panose="02020603050405020304" pitchFamily="18" charset="0"/>
              </a:rPr>
              <a:t>less than 10% recycled</a:t>
            </a:r>
            <a:r>
              <a:rPr lang="en-US" sz="2400" dirty="0">
                <a:latin typeface="Times New Roman" panose="02020603050405020304" pitchFamily="18" charset="0"/>
                <a:cs typeface="Times New Roman" panose="02020603050405020304" pitchFamily="18" charset="0"/>
              </a:rPr>
              <a:t>. Plastic leakage into oceans and landfills continues to rise, especially in urban areas where unmanaged waste is highest</a:t>
            </a:r>
            <a:r>
              <a:rPr lang="en-US" sz="2400" dirty="0" smtClean="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2400" b="1" dirty="0" smtClean="0">
                <a:latin typeface="Times New Roman" panose="02020603050405020304" pitchFamily="18" charset="0"/>
                <a:cs typeface="Times New Roman" panose="02020603050405020304" pitchFamily="18" charset="0"/>
              </a:rPr>
              <a:t>Inefficiency </a:t>
            </a:r>
            <a:r>
              <a:rPr lang="en-US" sz="2400" b="1" dirty="0">
                <a:latin typeface="Times New Roman" panose="02020603050405020304" pitchFamily="18" charset="0"/>
                <a:cs typeface="Times New Roman" panose="02020603050405020304" pitchFamily="18" charset="0"/>
              </a:rPr>
              <a:t>of Current Waste Management </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Current waste systems rely heavily on </a:t>
            </a:r>
            <a:r>
              <a:rPr lang="en-US" sz="2400" b="1" dirty="0">
                <a:latin typeface="Times New Roman" panose="02020603050405020304" pitchFamily="18" charset="0"/>
                <a:cs typeface="Times New Roman" panose="02020603050405020304" pitchFamily="18" charset="0"/>
              </a:rPr>
              <a:t>manual inspection</a:t>
            </a:r>
            <a:r>
              <a:rPr lang="en-US" sz="2400" dirty="0">
                <a:latin typeface="Times New Roman" panose="02020603050405020304" pitchFamily="18" charset="0"/>
                <a:cs typeface="Times New Roman" panose="02020603050405020304" pitchFamily="18" charset="0"/>
              </a:rPr>
              <a:t> and </a:t>
            </a:r>
            <a:r>
              <a:rPr lang="en-US" sz="2400" b="1" dirty="0">
                <a:latin typeface="Times New Roman" panose="02020603050405020304" pitchFamily="18" charset="0"/>
                <a:cs typeface="Times New Roman" panose="02020603050405020304" pitchFamily="18" charset="0"/>
              </a:rPr>
              <a:t>fixed collection schedules</a:t>
            </a:r>
            <a:r>
              <a:rPr lang="en-US" sz="2400" dirty="0">
                <a:latin typeface="Times New Roman" panose="02020603050405020304" pitchFamily="18" charset="0"/>
                <a:cs typeface="Times New Roman" panose="02020603050405020304" pitchFamily="18" charset="0"/>
              </a:rPr>
              <a:t>, with no real-time hotspot prediction or waste-type classification. This leads to </a:t>
            </a:r>
            <a:r>
              <a:rPr lang="en-US" sz="2400" b="1" dirty="0">
                <a:latin typeface="Times New Roman" panose="02020603050405020304" pitchFamily="18" charset="0"/>
                <a:cs typeface="Times New Roman" panose="02020603050405020304" pitchFamily="18" charset="0"/>
              </a:rPr>
              <a:t>high labor costs</a:t>
            </a:r>
            <a:r>
              <a:rPr lang="en-US" sz="2400" dirty="0">
                <a:latin typeface="Times New Roman" panose="02020603050405020304" pitchFamily="18" charset="0"/>
                <a:cs typeface="Times New Roman" panose="02020603050405020304" pitchFamily="18" charset="0"/>
              </a:rPr>
              <a:t>, overflowing bins, poor segregation, and increased landfill </a:t>
            </a:r>
            <a:r>
              <a:rPr lang="en-US" sz="2400" dirty="0" smtClean="0">
                <a:latin typeface="Times New Roman" panose="02020603050405020304" pitchFamily="18" charset="0"/>
                <a:cs typeface="Times New Roman" panose="02020603050405020304" pitchFamily="18" charset="0"/>
              </a:rPr>
              <a:t>pressure</a:t>
            </a:r>
          </a:p>
          <a:p>
            <a:pPr marL="285750" indent="-28575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Public Health &amp; Safety Concerns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Accumulated plastic near transportation, water sources, and residential zones can harbor pests and contaminate ecosystems.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Current detection approaches fail to provide early notifications.</a:t>
            </a:r>
          </a:p>
          <a:p>
            <a:pPr marL="285750" indent="-28575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Economic Costs of Plastic Pollution</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Plastic accumulation increases waste collection costs, health risk management, and labor expenses.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Environmental cleanup without real-time analytics leads to reactive (not proactive) operations</a:t>
            </a:r>
            <a:r>
              <a:rPr lang="en-US" sz="2400" dirty="0" smtClean="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Smart City Infrastructure Demand</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Governments worldwide are investing heavily in:</a:t>
            </a:r>
          </a:p>
          <a:p>
            <a:pPr marL="342900" indent="-342900">
              <a:buFont typeface="Wingdings" panose="05000000000000000000" pitchFamily="2" charset="2"/>
              <a:buChar char="§"/>
            </a:pP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-based urban monitoring</a:t>
            </a:r>
          </a:p>
          <a:p>
            <a:pPr marL="342900" indent="-34290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AI-powered surveillance</a:t>
            </a:r>
          </a:p>
          <a:p>
            <a:pPr marL="342900" indent="-34290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Automated waste management systems</a:t>
            </a:r>
          </a:p>
          <a:p>
            <a:endParaRPr lang="en-US" dirty="0"/>
          </a:p>
          <a:p>
            <a:endParaRPr lang="en-US" dirty="0"/>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1" y="-19050"/>
                <a:ext cx="131701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6671072" y="-133350"/>
            <a:ext cx="4945856" cy="892175"/>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Times New Roman Bold"/>
                <a:ea typeface="Times New Roman Bold"/>
                <a:cs typeface="Times New Roman Bold"/>
                <a:sym typeface="Times New Roman Bold"/>
              </a:rPr>
              <a:t>Proposed Solution</a:t>
            </a:r>
          </a:p>
        </p:txBody>
      </p:sp>
      <p:sp>
        <p:nvSpPr>
          <p:cNvPr id="14" name="TextBox 13"/>
          <p:cNvSpPr txBox="1"/>
          <p:nvPr/>
        </p:nvSpPr>
        <p:spPr>
          <a:xfrm>
            <a:off x="1600201" y="1930406"/>
            <a:ext cx="15240000" cy="7755969"/>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AI-Powered Computer Vision</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Real-time detection of plastic waste within a 10-foot radius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Multi-class classification (bottles, bags, containers)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Accurate identification under varying lighting and weather conditions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Enables 24/7 automated </a:t>
            </a:r>
            <a:r>
              <a:rPr lang="en-US" sz="2400" dirty="0" smtClean="0">
                <a:latin typeface="Times New Roman" panose="02020603050405020304" pitchFamily="18" charset="0"/>
                <a:cs typeface="Times New Roman" panose="02020603050405020304" pitchFamily="18" charset="0"/>
              </a:rPr>
              <a:t>monitoring</a:t>
            </a:r>
          </a:p>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Multi-Sensor Fusion</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Camera for visual detection</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Depth sensor for size &amp; distance estimation</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Temperature &amp; humidity sensors for environmental context</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Reduces false detection and improves outdoor accuracy</a:t>
            </a:r>
          </a:p>
          <a:p>
            <a:pPr marL="285750" indent="-28575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Predictive Machine Learning</a:t>
            </a:r>
          </a:p>
          <a:p>
            <a:pPr marL="342900" indent="-342900">
              <a:buFont typeface="Courier New" panose="02070309020205020404" pitchFamily="49" charset="0"/>
              <a:buChar char="o"/>
            </a:pPr>
            <a:r>
              <a:rPr lang="en-IN" sz="2400" dirty="0" err="1">
                <a:latin typeface="Times New Roman" panose="02020603050405020304" pitchFamily="18" charset="0"/>
                <a:cs typeface="Times New Roman" panose="02020603050405020304" pitchFamily="18" charset="0"/>
              </a:rPr>
              <a:t>Analyzes</a:t>
            </a:r>
            <a:r>
              <a:rPr lang="en-IN" sz="2400" dirty="0">
                <a:latin typeface="Times New Roman" panose="02020603050405020304" pitchFamily="18" charset="0"/>
                <a:cs typeface="Times New Roman" panose="02020603050405020304" pitchFamily="18" charset="0"/>
              </a:rPr>
              <a:t> historical and environmental data</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Identifies recurring waste accumulation zones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Predicts peak waste times and overflow risks</a:t>
            </a:r>
          </a:p>
          <a:p>
            <a:pPr marL="342900" indent="-342900">
              <a:buFont typeface="Courier New" panose="02070309020205020404" pitchFamily="49" charset="0"/>
              <a:buChar char="o"/>
            </a:pPr>
            <a:r>
              <a:rPr lang="en-IN" sz="2400" dirty="0">
                <a:latin typeface="Times New Roman" panose="02020603050405020304" pitchFamily="18" charset="0"/>
                <a:cs typeface="Times New Roman" panose="02020603050405020304" pitchFamily="18" charset="0"/>
              </a:rPr>
              <a:t>Enables proactive waste management</a:t>
            </a:r>
          </a:p>
          <a:p>
            <a:pPr marL="285750" indent="-28575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Smart Municipal Dashboard</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Real-time detection feed</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Hotspot </a:t>
            </a:r>
            <a:r>
              <a:rPr lang="en-US" sz="2400" dirty="0" err="1">
                <a:latin typeface="Times New Roman" panose="02020603050405020304" pitchFamily="18" charset="0"/>
                <a:cs typeface="Times New Roman" panose="02020603050405020304" pitchFamily="18" charset="0"/>
              </a:rPr>
              <a:t>heatmaps</a:t>
            </a:r>
            <a:r>
              <a:rPr lang="en-US" sz="2400" dirty="0">
                <a:latin typeface="Times New Roman" panose="02020603050405020304" pitchFamily="18" charset="0"/>
                <a:cs typeface="Times New Roman" panose="02020603050405020304" pitchFamily="18" charset="0"/>
              </a:rPr>
              <a:t> &amp; plastic distribution analytics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Automated alerts &amp; historical trend insights</a:t>
            </a:r>
          </a:p>
          <a:p>
            <a:pPr marL="342900" indent="-342900">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Supports data-driven decision making</a:t>
            </a:r>
          </a:p>
          <a:p>
            <a:endParaRPr lang="en-US" dirty="0"/>
          </a:p>
        </p:txBody>
      </p:sp>
      <p:pic>
        <p:nvPicPr>
          <p:cNvPr id="15" name="Picture 14"/>
          <p:cNvPicPr>
            <a:picLocks noChangeAspect="1"/>
          </p:cNvPicPr>
          <p:nvPr/>
        </p:nvPicPr>
        <p:blipFill rotWithShape="1">
          <a:blip r:embed="rId4">
            <a:extLst>
              <a:ext uri="{28A0092B-C50C-407E-A947-70E740481C1C}">
                <a14:useLocalDpi xmlns:a14="http://schemas.microsoft.com/office/drawing/2010/main" val="0"/>
              </a:ext>
            </a:extLst>
          </a:blip>
          <a:srcRect l="1136" t="24780" r="1378" b="49241"/>
          <a:stretch/>
        </p:blipFill>
        <p:spPr>
          <a:xfrm>
            <a:off x="11268833" y="1948086"/>
            <a:ext cx="5909508" cy="23622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2031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89" y="-19050"/>
                <a:ext cx="1309449"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4856964" y="-133350"/>
            <a:ext cx="9934695" cy="1778000"/>
          </a:xfrm>
          <a:prstGeom prst="rect">
            <a:avLst/>
          </a:prstGeom>
        </p:spPr>
        <p:txBody>
          <a:bodyPr lIns="0" tIns="0" rIns="0" bIns="0" rtlCol="0" anchor="t">
            <a:spAutoFit/>
          </a:bodyPr>
          <a:lstStyle/>
          <a:p>
            <a:pPr algn="ctr">
              <a:lnSpc>
                <a:spcPts val="7000"/>
              </a:lnSpc>
            </a:pPr>
            <a:r>
              <a:rPr lang="en-US" sz="5000" b="1" dirty="0">
                <a:solidFill>
                  <a:srgbClr val="000000"/>
                </a:solidFill>
                <a:latin typeface="Times New Roman Bold"/>
                <a:ea typeface="Times New Roman Bold"/>
                <a:cs typeface="Times New Roman Bold"/>
                <a:sym typeface="Times New Roman Bold"/>
              </a:rPr>
              <a:t>Prototype/Demo Overview/Working </a:t>
            </a:r>
          </a:p>
          <a:p>
            <a:pPr algn="ctr">
              <a:lnSpc>
                <a:spcPts val="7000"/>
              </a:lnSpc>
              <a:spcBef>
                <a:spcPct val="0"/>
              </a:spcBef>
            </a:pPr>
            <a:r>
              <a:rPr lang="en-US" sz="5000" b="1" dirty="0">
                <a:solidFill>
                  <a:srgbClr val="000000"/>
                </a:solidFill>
                <a:latin typeface="Times New Roman Bold"/>
                <a:ea typeface="Times New Roman Bold"/>
                <a:cs typeface="Times New Roman Bold"/>
                <a:sym typeface="Times New Roman Bold"/>
              </a:rPr>
              <a:t>Model Screenshots</a:t>
            </a:r>
          </a:p>
        </p:txBody>
      </p:sp>
      <p:cxnSp>
        <p:nvCxnSpPr>
          <p:cNvPr id="15" name="Straight Connector 14"/>
          <p:cNvCxnSpPr/>
          <p:nvPr/>
        </p:nvCxnSpPr>
        <p:spPr>
          <a:xfrm flipH="1" flipV="1">
            <a:off x="6468533" y="-1727200"/>
            <a:ext cx="136318" cy="12700"/>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066800" y="1644651"/>
            <a:ext cx="17221200" cy="9140964"/>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 real-time AI-based system that captures images, detects plastic waste using YOLO, classifies plastic types, predicts accumulation trends, and displays insights through a smart dashboard</a:t>
            </a:r>
            <a:r>
              <a:rPr lang="en-US" sz="2400" dirty="0" smtClean="0">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Real-Time Plastic Detection </a:t>
            </a:r>
            <a:r>
              <a:rPr lang="en-US" sz="2400" b="1" dirty="0" smtClean="0">
                <a:latin typeface="Times New Roman" panose="02020603050405020304" pitchFamily="18" charset="0"/>
                <a:cs typeface="Times New Roman" panose="02020603050405020304" pitchFamily="18" charset="0"/>
              </a:rPr>
              <a:t>Engine</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Uses a YOLO model (confidence threshold 0.3) to detect plastic objects in images, filter relevant classes, and output annotated images with total count and type-wise breakdown.</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Fast detection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Real-time annotation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Accurate filtering</a:t>
            </a:r>
          </a:p>
          <a:p>
            <a:pPr marL="342900" indent="-34290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Plastic Classification </a:t>
            </a:r>
            <a:r>
              <a:rPr lang="en-IN" sz="2400" b="1" dirty="0" smtClean="0">
                <a:latin typeface="Times New Roman" panose="02020603050405020304" pitchFamily="18" charset="0"/>
                <a:cs typeface="Times New Roman" panose="02020603050405020304" pitchFamily="18" charset="0"/>
              </a:rPr>
              <a:t>Module</a:t>
            </a:r>
            <a:r>
              <a:rPr lang="en-IN" sz="2400" dirty="0">
                <a:latin typeface="Times New Roman" panose="02020603050405020304" pitchFamily="18" charset="0"/>
                <a:cs typeface="Times New Roman" panose="02020603050405020304" pitchFamily="18" charset="0"/>
              </a:rPr>
              <a:t/>
            </a:r>
            <a:br>
              <a:rPr lang="en-IN" sz="2400" dirty="0">
                <a:latin typeface="Times New Roman" panose="02020603050405020304" pitchFamily="18" charset="0"/>
                <a:cs typeface="Times New Roman" panose="02020603050405020304" pitchFamily="18" charset="0"/>
              </a:rPr>
            </a:br>
            <a:r>
              <a:rPr lang="en-IN" sz="2400" dirty="0">
                <a:latin typeface="Times New Roman" panose="02020603050405020304" pitchFamily="18" charset="0"/>
                <a:cs typeface="Times New Roman" panose="02020603050405020304" pitchFamily="18" charset="0"/>
              </a:rPr>
              <a:t>Categorizes detected plastic into types (bottles, bags, containers, etc.) and logs structured data including type, confidence, and timestamp for analysis.</a:t>
            </a:r>
          </a:p>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 Organized categorization</a:t>
            </a:r>
            <a:br>
              <a:rPr lang="en-IN" sz="2400" dirty="0">
                <a:latin typeface="Times New Roman" panose="02020603050405020304" pitchFamily="18" charset="0"/>
                <a:cs typeface="Times New Roman" panose="02020603050405020304" pitchFamily="18" charset="0"/>
              </a:rPr>
            </a:br>
            <a:r>
              <a:rPr lang="en-IN" sz="2400" dirty="0">
                <a:latin typeface="Times New Roman" panose="02020603050405020304" pitchFamily="18" charset="0"/>
                <a:cs typeface="Times New Roman" panose="02020603050405020304" pitchFamily="18" charset="0"/>
              </a:rPr>
              <a:t>✔ Enables trend </a:t>
            </a:r>
            <a:r>
              <a:rPr lang="en-IN" sz="2400" dirty="0" smtClean="0">
                <a:latin typeface="Times New Roman" panose="02020603050405020304" pitchFamily="18" charset="0"/>
                <a:cs typeface="Times New Roman" panose="02020603050405020304" pitchFamily="18" charset="0"/>
              </a:rPr>
              <a:t>tracking</a:t>
            </a:r>
          </a:p>
          <a:p>
            <a:pPr marL="342900" indent="-342900">
              <a:buFont typeface="Arial" panose="020B0604020202020204" pitchFamily="34" charset="0"/>
              <a:buChar char="•"/>
            </a:pPr>
            <a:r>
              <a:rPr lang="en-IN" sz="2400" b="1" dirty="0">
                <a:latin typeface="Times New Roman" panose="02020603050405020304" pitchFamily="18" charset="0"/>
                <a:cs typeface="Times New Roman" panose="02020603050405020304" pitchFamily="18" charset="0"/>
              </a:rPr>
              <a:t>D</a:t>
            </a:r>
            <a:r>
              <a:rPr lang="en-IN" sz="2400" b="1" dirty="0" smtClean="0">
                <a:latin typeface="Times New Roman" panose="02020603050405020304" pitchFamily="18" charset="0"/>
                <a:cs typeface="Times New Roman" panose="02020603050405020304" pitchFamily="18" charset="0"/>
              </a:rPr>
              <a:t>etection </a:t>
            </a:r>
            <a:r>
              <a:rPr lang="en-IN" sz="2400" b="1" dirty="0">
                <a:latin typeface="Times New Roman" panose="02020603050405020304" pitchFamily="18" charset="0"/>
                <a:cs typeface="Times New Roman" panose="02020603050405020304" pitchFamily="18" charset="0"/>
              </a:rPr>
              <a:t>History &amp; Data </a:t>
            </a:r>
            <a:r>
              <a:rPr lang="en-IN" sz="2400" b="1" dirty="0" smtClean="0">
                <a:latin typeface="Times New Roman" panose="02020603050405020304" pitchFamily="18" charset="0"/>
                <a:cs typeface="Times New Roman" panose="02020603050405020304" pitchFamily="18" charset="0"/>
              </a:rPr>
              <a:t>Management</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Stores recent detections (last 1000 entries) and maintains time-based records to support accumulation tracking and predictive modeling.</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Efficient data storage</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Supports forecasting</a:t>
            </a:r>
          </a:p>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Predictive Analytics Module</a:t>
            </a:r>
            <a:endParaRPr lang="en-IN" sz="2400"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Analyzes detection trends to predict future waste accumulation, assess hotspot risk levels, and generate automated recommendations.</a:t>
            </a:r>
          </a:p>
          <a:p>
            <a:r>
              <a:rPr lang="en-US" sz="2400" dirty="0">
                <a:latin typeface="Times New Roman" panose="02020603050405020304" pitchFamily="18" charset="0"/>
                <a:cs typeface="Times New Roman" panose="02020603050405020304" pitchFamily="18" charset="0"/>
              </a:rPr>
              <a:t>✔ Enables proactive action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Assists municipal decision-making</a:t>
            </a:r>
          </a:p>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Smart Monitoring </a:t>
            </a:r>
            <a:r>
              <a:rPr lang="en-IN" sz="2400" dirty="0" smtClean="0">
                <a:latin typeface="Times New Roman" panose="02020603050405020304" pitchFamily="18" charset="0"/>
                <a:cs typeface="Times New Roman" panose="02020603050405020304" pitchFamily="18" charset="0"/>
              </a:rPr>
              <a:t>Dashboard</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Displays detection statistics, classification breakdown, predictive insights, and real-time charts in an easy-to-use interface.</a:t>
            </a:r>
          </a:p>
          <a:p>
            <a:endParaRPr lang="en-IN" dirty="0"/>
          </a:p>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1" y="-19050"/>
                <a:ext cx="131701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4856964" y="-133350"/>
            <a:ext cx="9934695" cy="1778000"/>
          </a:xfrm>
          <a:prstGeom prst="rect">
            <a:avLst/>
          </a:prstGeom>
        </p:spPr>
        <p:txBody>
          <a:bodyPr lIns="0" tIns="0" rIns="0" bIns="0" rtlCol="0" anchor="t">
            <a:spAutoFit/>
          </a:bodyPr>
          <a:lstStyle/>
          <a:p>
            <a:pPr algn="ctr">
              <a:lnSpc>
                <a:spcPts val="7000"/>
              </a:lnSpc>
            </a:pPr>
            <a:r>
              <a:rPr lang="en-US" sz="5000" b="1" dirty="0">
                <a:solidFill>
                  <a:srgbClr val="000000"/>
                </a:solidFill>
                <a:latin typeface="Times New Roman Bold"/>
                <a:ea typeface="Times New Roman Bold"/>
                <a:cs typeface="Times New Roman Bold"/>
                <a:sym typeface="Times New Roman Bold"/>
              </a:rPr>
              <a:t>Prototype/Demo Overview/Working </a:t>
            </a:r>
          </a:p>
          <a:p>
            <a:pPr algn="ctr">
              <a:lnSpc>
                <a:spcPts val="7000"/>
              </a:lnSpc>
              <a:spcBef>
                <a:spcPct val="0"/>
              </a:spcBef>
            </a:pPr>
            <a:r>
              <a:rPr lang="en-US" sz="5000" b="1" dirty="0">
                <a:solidFill>
                  <a:srgbClr val="000000"/>
                </a:solidFill>
                <a:latin typeface="Times New Roman Bold"/>
                <a:ea typeface="Times New Roman Bold"/>
                <a:cs typeface="Times New Roman Bold"/>
                <a:sym typeface="Times New Roman Bold"/>
              </a:rPr>
              <a:t>Model Screenshots</a:t>
            </a:r>
          </a:p>
        </p:txBody>
      </p:sp>
      <p:cxnSp>
        <p:nvCxnSpPr>
          <p:cNvPr id="15" name="Straight Connector 14"/>
          <p:cNvCxnSpPr/>
          <p:nvPr/>
        </p:nvCxnSpPr>
        <p:spPr>
          <a:xfrm flipH="1" flipV="1">
            <a:off x="6468533" y="-1727200"/>
            <a:ext cx="136318" cy="12700"/>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783081" y="2400300"/>
            <a:ext cx="15742919" cy="646331"/>
          </a:xfrm>
          <a:prstGeom prst="rect">
            <a:avLst/>
          </a:prstGeom>
          <a:noFill/>
        </p:spPr>
        <p:txBody>
          <a:bodyPr wrap="square" rtlCol="0">
            <a:spAutoFit/>
          </a:bodyPr>
          <a:lstStyle/>
          <a:p>
            <a:endParaRPr lang="en-IN" dirty="0"/>
          </a:p>
          <a:p>
            <a:endParaRPr lang="en-IN" dirty="0"/>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1" y="1968507"/>
            <a:ext cx="8286721" cy="4394194"/>
          </a:xfrm>
          <a:prstGeom prst="rect">
            <a:avLst/>
          </a:prstGeom>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17473" y="5219700"/>
            <a:ext cx="8229600" cy="4629150"/>
          </a:xfrm>
          <a:prstGeom prst="rect">
            <a:avLst/>
          </a:prstGeom>
        </p:spPr>
      </p:pic>
    </p:spTree>
    <p:extLst>
      <p:ext uri="{BB962C8B-B14F-4D97-AF65-F5344CB8AC3E}">
        <p14:creationId xmlns:p14="http://schemas.microsoft.com/office/powerpoint/2010/main" val="2237267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1269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0" y="-19050"/>
                <a:ext cx="1379459"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4856964" y="-133350"/>
            <a:ext cx="9934695" cy="1778000"/>
          </a:xfrm>
          <a:prstGeom prst="rect">
            <a:avLst/>
          </a:prstGeom>
        </p:spPr>
        <p:txBody>
          <a:bodyPr lIns="0" tIns="0" rIns="0" bIns="0" rtlCol="0" anchor="t">
            <a:spAutoFit/>
          </a:bodyPr>
          <a:lstStyle/>
          <a:p>
            <a:pPr algn="ctr">
              <a:lnSpc>
                <a:spcPts val="7000"/>
              </a:lnSpc>
            </a:pPr>
            <a:r>
              <a:rPr lang="en-US" sz="5000" b="1" dirty="0">
                <a:solidFill>
                  <a:srgbClr val="000000"/>
                </a:solidFill>
                <a:latin typeface="Times New Roman Bold"/>
                <a:ea typeface="Times New Roman Bold"/>
                <a:cs typeface="Times New Roman Bold"/>
                <a:sym typeface="Times New Roman Bold"/>
              </a:rPr>
              <a:t>Prototype/Demo Overview/Working </a:t>
            </a:r>
          </a:p>
          <a:p>
            <a:pPr algn="ctr">
              <a:lnSpc>
                <a:spcPts val="7000"/>
              </a:lnSpc>
              <a:spcBef>
                <a:spcPct val="0"/>
              </a:spcBef>
            </a:pPr>
            <a:r>
              <a:rPr lang="en-US" sz="5000" b="1" dirty="0">
                <a:solidFill>
                  <a:srgbClr val="000000"/>
                </a:solidFill>
                <a:latin typeface="Times New Roman Bold"/>
                <a:ea typeface="Times New Roman Bold"/>
                <a:cs typeface="Times New Roman Bold"/>
                <a:sym typeface="Times New Roman Bold"/>
              </a:rPr>
              <a:t>Model Screenshots</a:t>
            </a:r>
          </a:p>
        </p:txBody>
      </p:sp>
      <p:cxnSp>
        <p:nvCxnSpPr>
          <p:cNvPr id="15" name="Straight Connector 14"/>
          <p:cNvCxnSpPr/>
          <p:nvPr/>
        </p:nvCxnSpPr>
        <p:spPr>
          <a:xfrm flipH="1" flipV="1">
            <a:off x="6468533" y="-1727200"/>
            <a:ext cx="136318" cy="12700"/>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783081" y="2400300"/>
            <a:ext cx="15742919" cy="646331"/>
          </a:xfrm>
          <a:prstGeom prst="rect">
            <a:avLst/>
          </a:prstGeom>
          <a:noFill/>
        </p:spPr>
        <p:txBody>
          <a:bodyPr wrap="square" rtlCol="0">
            <a:spAutoFit/>
          </a:bodyPr>
          <a:lstStyle/>
          <a:p>
            <a:endParaRPr lang="en-IN" dirty="0"/>
          </a:p>
          <a:p>
            <a:endParaRPr lang="en-IN" dirty="0"/>
          </a:p>
        </p:txBody>
      </p:sp>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016" y="1907762"/>
            <a:ext cx="8461756" cy="4759738"/>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39692" y="4980176"/>
            <a:ext cx="8746148" cy="4919708"/>
          </a:xfrm>
          <a:prstGeom prst="rect">
            <a:avLst/>
          </a:prstGeom>
        </p:spPr>
      </p:pic>
    </p:spTree>
    <p:extLst>
      <p:ext uri="{BB962C8B-B14F-4D97-AF65-F5344CB8AC3E}">
        <p14:creationId xmlns:p14="http://schemas.microsoft.com/office/powerpoint/2010/main" val="2660287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27432" y="-203194"/>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0" y="-19050"/>
                <a:ext cx="130944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6765310" y="-133350"/>
            <a:ext cx="4757380" cy="892175"/>
          </a:xfrm>
          <a:prstGeom prst="rect">
            <a:avLst/>
          </a:prstGeom>
        </p:spPr>
        <p:txBody>
          <a:bodyPr lIns="0" tIns="0" rIns="0" bIns="0" rtlCol="0" anchor="t">
            <a:spAutoFit/>
          </a:bodyPr>
          <a:lstStyle/>
          <a:p>
            <a:pPr algn="ctr">
              <a:lnSpc>
                <a:spcPts val="7000"/>
              </a:lnSpc>
              <a:spcBef>
                <a:spcPct val="0"/>
              </a:spcBef>
            </a:pPr>
            <a:r>
              <a:rPr lang="en-US" sz="5000" b="1" dirty="0">
                <a:solidFill>
                  <a:srgbClr val="000000"/>
                </a:solidFill>
                <a:latin typeface="Times New Roman Bold"/>
                <a:ea typeface="Times New Roman Bold"/>
                <a:cs typeface="Times New Roman Bold"/>
                <a:sym typeface="Times New Roman Bold"/>
              </a:rPr>
              <a:t>Technology Stack</a:t>
            </a:r>
          </a:p>
        </p:txBody>
      </p:sp>
      <p:sp>
        <p:nvSpPr>
          <p:cNvPr id="14" name="TextBox 13"/>
          <p:cNvSpPr txBox="1"/>
          <p:nvPr/>
        </p:nvSpPr>
        <p:spPr>
          <a:xfrm>
            <a:off x="1828800" y="2552699"/>
            <a:ext cx="14630400" cy="8248412"/>
          </a:xfrm>
          <a:prstGeom prst="rect">
            <a:avLst/>
          </a:prstGeom>
          <a:noFill/>
        </p:spPr>
        <p:txBody>
          <a:bodyPr wrap="square" rtlCol="0">
            <a:spAutoFit/>
          </a:bodyPr>
          <a:lstStyle/>
          <a:p>
            <a:r>
              <a:rPr lang="en-US" sz="2800" b="1" dirty="0" smtClean="0">
                <a:latin typeface="Times New Roman" panose="02020603050405020304" pitchFamily="18" charset="0"/>
                <a:cs typeface="Times New Roman" panose="02020603050405020304" pitchFamily="18" charset="0"/>
              </a:rPr>
              <a:t>Artificial </a:t>
            </a:r>
            <a:r>
              <a:rPr lang="en-US" sz="2800" b="1" dirty="0">
                <a:latin typeface="Times New Roman" panose="02020603050405020304" pitchFamily="18" charset="0"/>
                <a:cs typeface="Times New Roman" panose="02020603050405020304" pitchFamily="18" charset="0"/>
              </a:rPr>
              <a:t>Intelligence &amp; Computer Vision</a:t>
            </a:r>
          </a:p>
          <a:p>
            <a:r>
              <a:rPr lang="en-US" sz="2800" b="1" dirty="0">
                <a:latin typeface="Times New Roman" panose="02020603050405020304" pitchFamily="18" charset="0"/>
                <a:cs typeface="Times New Roman" panose="02020603050405020304" pitchFamily="18" charset="0"/>
              </a:rPr>
              <a:t>YOLO (You Only Look Once)</a:t>
            </a:r>
            <a:r>
              <a:rPr lang="en-US" sz="2800" dirty="0">
                <a:latin typeface="Times New Roman" panose="02020603050405020304" pitchFamily="18" charset="0"/>
                <a:cs typeface="Times New Roman" panose="02020603050405020304" pitchFamily="18" charset="0"/>
              </a:rPr>
              <a:t> – Real-time object detection</a:t>
            </a:r>
          </a:p>
          <a:p>
            <a:r>
              <a:rPr lang="en-US" sz="2800" b="1" dirty="0">
                <a:latin typeface="Times New Roman" panose="02020603050405020304" pitchFamily="18" charset="0"/>
                <a:cs typeface="Times New Roman" panose="02020603050405020304" pitchFamily="18" charset="0"/>
              </a:rPr>
              <a:t>Python</a:t>
            </a:r>
            <a:r>
              <a:rPr lang="en-US" sz="2800" dirty="0">
                <a:latin typeface="Times New Roman" panose="02020603050405020304" pitchFamily="18" charset="0"/>
                <a:cs typeface="Times New Roman" panose="02020603050405020304" pitchFamily="18" charset="0"/>
              </a:rPr>
              <a:t> – Core development language</a:t>
            </a:r>
          </a:p>
          <a:p>
            <a:r>
              <a:rPr lang="en-US" sz="2800" b="1" dirty="0" err="1">
                <a:latin typeface="Times New Roman" panose="02020603050405020304" pitchFamily="18" charset="0"/>
                <a:cs typeface="Times New Roman" panose="02020603050405020304" pitchFamily="18" charset="0"/>
              </a:rPr>
              <a:t>OpenCV</a:t>
            </a:r>
            <a:r>
              <a:rPr lang="en-US" sz="2800" dirty="0">
                <a:latin typeface="Times New Roman" panose="02020603050405020304" pitchFamily="18" charset="0"/>
                <a:cs typeface="Times New Roman" panose="02020603050405020304" pitchFamily="18" charset="0"/>
              </a:rPr>
              <a:t> – Image processing</a:t>
            </a:r>
          </a:p>
          <a:p>
            <a:r>
              <a:rPr lang="en-US" sz="2800" b="1" dirty="0" err="1">
                <a:latin typeface="Times New Roman" panose="02020603050405020304" pitchFamily="18" charset="0"/>
                <a:cs typeface="Times New Roman" panose="02020603050405020304" pitchFamily="18" charset="0"/>
              </a:rPr>
              <a:t>NumPy</a:t>
            </a:r>
            <a:r>
              <a:rPr lang="en-US" sz="2800" dirty="0">
                <a:latin typeface="Times New Roman" panose="02020603050405020304" pitchFamily="18" charset="0"/>
                <a:cs typeface="Times New Roman" panose="02020603050405020304" pitchFamily="18" charset="0"/>
              </a:rPr>
              <a:t> – Numerical computations</a:t>
            </a:r>
          </a:p>
          <a:p>
            <a:r>
              <a:rPr lang="en-IN" sz="2800" b="1" dirty="0">
                <a:latin typeface="Times New Roman" panose="02020603050405020304" pitchFamily="18" charset="0"/>
                <a:cs typeface="Times New Roman" panose="02020603050405020304" pitchFamily="18" charset="0"/>
              </a:rPr>
              <a:t>Data Processing &amp; Analytics</a:t>
            </a:r>
          </a:p>
          <a:p>
            <a:r>
              <a:rPr lang="en-IN" sz="2800" b="1" dirty="0">
                <a:latin typeface="Times New Roman" panose="02020603050405020304" pitchFamily="18" charset="0"/>
                <a:cs typeface="Times New Roman" panose="02020603050405020304" pitchFamily="18" charset="0"/>
              </a:rPr>
              <a:t>Pandas</a:t>
            </a:r>
            <a:r>
              <a:rPr lang="en-IN" sz="2800" dirty="0">
                <a:latin typeface="Times New Roman" panose="02020603050405020304" pitchFamily="18" charset="0"/>
                <a:cs typeface="Times New Roman" panose="02020603050405020304" pitchFamily="18" charset="0"/>
              </a:rPr>
              <a:t> – Data handling &amp; analysis</a:t>
            </a:r>
          </a:p>
          <a:p>
            <a:r>
              <a:rPr lang="en-IN" sz="2800" b="1" dirty="0" err="1">
                <a:latin typeface="Times New Roman" panose="02020603050405020304" pitchFamily="18" charset="0"/>
                <a:cs typeface="Times New Roman" panose="02020603050405020304" pitchFamily="18" charset="0"/>
              </a:rPr>
              <a:t>Datetime</a:t>
            </a:r>
            <a:r>
              <a:rPr lang="en-IN" sz="2800" b="1" dirty="0">
                <a:latin typeface="Times New Roman" panose="02020603050405020304" pitchFamily="18" charset="0"/>
                <a:cs typeface="Times New Roman" panose="02020603050405020304" pitchFamily="18" charset="0"/>
              </a:rPr>
              <a:t> module</a:t>
            </a:r>
            <a:r>
              <a:rPr lang="en-IN" sz="2800" dirty="0">
                <a:latin typeface="Times New Roman" panose="02020603050405020304" pitchFamily="18" charset="0"/>
                <a:cs typeface="Times New Roman" panose="02020603050405020304" pitchFamily="18" charset="0"/>
              </a:rPr>
              <a:t> – Time-based tracking</a:t>
            </a:r>
          </a:p>
          <a:p>
            <a:r>
              <a:rPr lang="en-IN" sz="2800" dirty="0">
                <a:latin typeface="Times New Roman" panose="02020603050405020304" pitchFamily="18" charset="0"/>
                <a:cs typeface="Times New Roman" panose="02020603050405020304" pitchFamily="18" charset="0"/>
              </a:rPr>
              <a:t>Custom Predictive Analytics Algorithm</a:t>
            </a:r>
          </a:p>
          <a:p>
            <a:pPr lvl="1"/>
            <a:r>
              <a:rPr lang="en-IN" sz="2800" dirty="0" smtClean="0">
                <a:latin typeface="Times New Roman" panose="02020603050405020304" pitchFamily="18" charset="0"/>
                <a:cs typeface="Times New Roman" panose="02020603050405020304" pitchFamily="18" charset="0"/>
              </a:rPr>
              <a:t>Trend detection</a:t>
            </a:r>
          </a:p>
          <a:p>
            <a:pPr lvl="1"/>
            <a:r>
              <a:rPr lang="en-IN" sz="2800" dirty="0" smtClean="0">
                <a:latin typeface="Times New Roman" panose="02020603050405020304" pitchFamily="18" charset="0"/>
                <a:cs typeface="Times New Roman" panose="02020603050405020304" pitchFamily="18" charset="0"/>
              </a:rPr>
              <a:t>Hotspot </a:t>
            </a:r>
            <a:r>
              <a:rPr lang="en-IN" sz="2800" dirty="0">
                <a:latin typeface="Times New Roman" panose="02020603050405020304" pitchFamily="18" charset="0"/>
                <a:cs typeface="Times New Roman" panose="02020603050405020304" pitchFamily="18" charset="0"/>
              </a:rPr>
              <a:t>risk analysis</a:t>
            </a:r>
          </a:p>
          <a:p>
            <a:pPr lvl="1"/>
            <a:r>
              <a:rPr lang="en-IN" sz="2800" dirty="0">
                <a:latin typeface="Times New Roman" panose="02020603050405020304" pitchFamily="18" charset="0"/>
                <a:cs typeface="Times New Roman" panose="02020603050405020304" pitchFamily="18" charset="0"/>
              </a:rPr>
              <a:t>Next-hour accumulation </a:t>
            </a:r>
            <a:r>
              <a:rPr lang="en-IN" sz="2800" dirty="0" smtClean="0">
                <a:latin typeface="Times New Roman" panose="02020603050405020304" pitchFamily="18" charset="0"/>
                <a:cs typeface="Times New Roman" panose="02020603050405020304" pitchFamily="18" charset="0"/>
              </a:rPr>
              <a:t>prediction</a:t>
            </a:r>
          </a:p>
          <a:p>
            <a:r>
              <a:rPr lang="en-US" sz="2800" b="1" dirty="0">
                <a:latin typeface="Times New Roman" panose="02020603050405020304" pitchFamily="18" charset="0"/>
                <a:cs typeface="Times New Roman" panose="02020603050405020304" pitchFamily="18" charset="0"/>
              </a:rPr>
              <a:t>Frontend &amp; Interface</a:t>
            </a:r>
          </a:p>
          <a:p>
            <a:r>
              <a:rPr lang="en-US" sz="2800" b="1" dirty="0" err="1">
                <a:latin typeface="Times New Roman" panose="02020603050405020304" pitchFamily="18" charset="0"/>
                <a:cs typeface="Times New Roman" panose="02020603050405020304" pitchFamily="18" charset="0"/>
              </a:rPr>
              <a:t>Gradio</a:t>
            </a:r>
            <a:r>
              <a:rPr lang="en-US" sz="2800" dirty="0">
                <a:latin typeface="Times New Roman" panose="02020603050405020304" pitchFamily="18" charset="0"/>
                <a:cs typeface="Times New Roman" panose="02020603050405020304" pitchFamily="18" charset="0"/>
              </a:rPr>
              <a:t> – Interactive web-based dashboard</a:t>
            </a:r>
          </a:p>
          <a:p>
            <a:pPr lvl="1"/>
            <a:r>
              <a:rPr lang="en-US" sz="2800" dirty="0">
                <a:latin typeface="Times New Roman" panose="02020603050405020304" pitchFamily="18" charset="0"/>
                <a:cs typeface="Times New Roman" panose="02020603050405020304" pitchFamily="18" charset="0"/>
              </a:rPr>
              <a:t>Image upload &amp; webcam support</a:t>
            </a:r>
          </a:p>
          <a:p>
            <a:pPr lvl="1"/>
            <a:r>
              <a:rPr lang="en-US" sz="2800" dirty="0">
                <a:latin typeface="Times New Roman" panose="02020603050405020304" pitchFamily="18" charset="0"/>
                <a:cs typeface="Times New Roman" panose="02020603050405020304" pitchFamily="18" charset="0"/>
              </a:rPr>
              <a:t>Real-time analytics display</a:t>
            </a:r>
          </a:p>
          <a:p>
            <a:pPr lvl="1"/>
            <a:r>
              <a:rPr lang="en-US" sz="2800" dirty="0">
                <a:latin typeface="Times New Roman" panose="02020603050405020304" pitchFamily="18" charset="0"/>
                <a:cs typeface="Times New Roman" panose="02020603050405020304" pitchFamily="18" charset="0"/>
              </a:rPr>
              <a:t>Visualization plots</a:t>
            </a:r>
          </a:p>
          <a:p>
            <a:pPr lvl="1"/>
            <a:endParaRPr lang="en-IN" dirty="0" smtClean="0"/>
          </a:p>
          <a:p>
            <a:pPr lvl="1"/>
            <a:endParaRPr lang="en-IN" dirty="0"/>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19400" y="-133350"/>
            <a:ext cx="24606138" cy="10471039"/>
            <a:chOff x="882695" y="410289"/>
            <a:chExt cx="32808184" cy="13961385"/>
          </a:xfrm>
        </p:grpSpPr>
        <p:sp>
          <p:nvSpPr>
            <p:cNvPr id="3" name="Freeform 3"/>
            <p:cNvSpPr/>
            <p:nvPr/>
          </p:nvSpPr>
          <p:spPr>
            <a:xfrm>
              <a:off x="13459072" y="3783170"/>
              <a:ext cx="7674442" cy="7308888"/>
            </a:xfrm>
            <a:custGeom>
              <a:avLst/>
              <a:gdLst/>
              <a:ahLst/>
              <a:cxnLst/>
              <a:rect l="l" t="t" r="r" b="b"/>
              <a:pathLst>
                <a:path w="7674442" h="7308888">
                  <a:moveTo>
                    <a:pt x="0" y="0"/>
                  </a:moveTo>
                  <a:lnTo>
                    <a:pt x="7674442" y="0"/>
                  </a:lnTo>
                  <a:lnTo>
                    <a:pt x="7674442" y="7308888"/>
                  </a:lnTo>
                  <a:lnTo>
                    <a:pt x="0" y="7308888"/>
                  </a:lnTo>
                  <a:lnTo>
                    <a:pt x="0" y="0"/>
                  </a:lnTo>
                  <a:close/>
                </a:path>
              </a:pathLst>
            </a:custGeom>
            <a:blipFill>
              <a:blip r:embed="rId2">
                <a:alphaModFix amt="24000"/>
              </a:blip>
              <a:stretch>
                <a:fillRect l="-24334" t="-27092" r="-23138" b="-16336"/>
              </a:stretch>
            </a:blipFill>
          </p:spPr>
        </p:sp>
        <p:sp>
          <p:nvSpPr>
            <p:cNvPr id="4" name="Freeform 4"/>
            <p:cNvSpPr/>
            <p:nvPr/>
          </p:nvSpPr>
          <p:spPr>
            <a:xfrm rot="-6331775">
              <a:off x="-2354446"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5" name="Freeform 5"/>
            <p:cNvSpPr/>
            <p:nvPr/>
          </p:nvSpPr>
          <p:spPr>
            <a:xfrm rot="-5400000">
              <a:off x="-2496982"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6" name="Freeform 6"/>
            <p:cNvSpPr/>
            <p:nvPr/>
          </p:nvSpPr>
          <p:spPr>
            <a:xfrm rot="-5400000">
              <a:off x="-2287893"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sp>
          <p:nvSpPr>
            <p:cNvPr id="7" name="Freeform 7"/>
            <p:cNvSpPr/>
            <p:nvPr/>
          </p:nvSpPr>
          <p:spPr>
            <a:xfrm rot="-6331775">
              <a:off x="23078914" y="4611317"/>
              <a:ext cx="13868118" cy="5652595"/>
            </a:xfrm>
            <a:custGeom>
              <a:avLst/>
              <a:gdLst/>
              <a:ahLst/>
              <a:cxnLst/>
              <a:rect l="l" t="t" r="r" b="b"/>
              <a:pathLst>
                <a:path w="13868118" h="5652595">
                  <a:moveTo>
                    <a:pt x="0" y="0"/>
                  </a:moveTo>
                  <a:lnTo>
                    <a:pt x="13868118" y="0"/>
                  </a:lnTo>
                  <a:lnTo>
                    <a:pt x="13868118" y="5652595"/>
                  </a:lnTo>
                  <a:lnTo>
                    <a:pt x="0" y="5652595"/>
                  </a:lnTo>
                  <a:lnTo>
                    <a:pt x="0" y="0"/>
                  </a:lnTo>
                  <a:close/>
                </a:path>
              </a:pathLst>
            </a:custGeom>
            <a:blipFill>
              <a:blip r:embed="rId3">
                <a:alphaModFix amt="5000"/>
              </a:blip>
              <a:stretch>
                <a:fillRect l="-24076" t="-193982" r="-24076" b="-164561"/>
              </a:stretch>
            </a:blipFill>
          </p:spPr>
        </p:sp>
        <p:sp>
          <p:nvSpPr>
            <p:cNvPr id="8" name="Freeform 8"/>
            <p:cNvSpPr/>
            <p:nvPr/>
          </p:nvSpPr>
          <p:spPr>
            <a:xfrm rot="-5400000">
              <a:off x="22936378" y="3789966"/>
              <a:ext cx="13716000" cy="6956645"/>
            </a:xfrm>
            <a:custGeom>
              <a:avLst/>
              <a:gdLst/>
              <a:ahLst/>
              <a:cxnLst/>
              <a:rect l="l" t="t" r="r" b="b"/>
              <a:pathLst>
                <a:path w="13716000" h="6956645">
                  <a:moveTo>
                    <a:pt x="0" y="0"/>
                  </a:moveTo>
                  <a:lnTo>
                    <a:pt x="13716000" y="0"/>
                  </a:lnTo>
                  <a:lnTo>
                    <a:pt x="13716000" y="6956645"/>
                  </a:lnTo>
                  <a:lnTo>
                    <a:pt x="0" y="6956645"/>
                  </a:lnTo>
                  <a:lnTo>
                    <a:pt x="0" y="0"/>
                  </a:lnTo>
                  <a:close/>
                </a:path>
              </a:pathLst>
            </a:custGeom>
            <a:blipFill>
              <a:blip r:embed="rId3">
                <a:alphaModFix amt="5000"/>
              </a:blip>
              <a:stretch>
                <a:fillRect l="-24076" t="-18835" r="-24076" b="-249666"/>
              </a:stretch>
            </a:blipFill>
          </p:spPr>
        </p:sp>
        <p:sp>
          <p:nvSpPr>
            <p:cNvPr id="9" name="Freeform 9"/>
            <p:cNvSpPr/>
            <p:nvPr/>
          </p:nvSpPr>
          <p:spPr>
            <a:xfrm rot="-5400000">
              <a:off x="23145467" y="3580877"/>
              <a:ext cx="13716000" cy="7374824"/>
            </a:xfrm>
            <a:custGeom>
              <a:avLst/>
              <a:gdLst/>
              <a:ahLst/>
              <a:cxnLst/>
              <a:rect l="l" t="t" r="r" b="b"/>
              <a:pathLst>
                <a:path w="13716000" h="7374824">
                  <a:moveTo>
                    <a:pt x="0" y="0"/>
                  </a:moveTo>
                  <a:lnTo>
                    <a:pt x="13716000" y="0"/>
                  </a:lnTo>
                  <a:lnTo>
                    <a:pt x="13716000" y="7374824"/>
                  </a:lnTo>
                  <a:lnTo>
                    <a:pt x="0" y="7374824"/>
                  </a:lnTo>
                  <a:lnTo>
                    <a:pt x="0" y="0"/>
                  </a:lnTo>
                  <a:close/>
                </a:path>
              </a:pathLst>
            </a:custGeom>
            <a:blipFill>
              <a:blip r:embed="rId3">
                <a:alphaModFix amt="5000"/>
              </a:blip>
              <a:stretch>
                <a:fillRect l="-24076" t="-233619" r="-24076" b="-13986"/>
              </a:stretch>
            </a:blipFill>
          </p:spPr>
        </p:sp>
        <p:grpSp>
          <p:nvGrpSpPr>
            <p:cNvPr id="10" name="Group 10"/>
            <p:cNvGrpSpPr/>
            <p:nvPr/>
          </p:nvGrpSpPr>
          <p:grpSpPr>
            <a:xfrm>
              <a:off x="5488251" y="713255"/>
              <a:ext cx="3871244" cy="2089418"/>
              <a:chOff x="0" y="-19050"/>
              <a:chExt cx="1541240" cy="831850"/>
            </a:xfrm>
          </p:grpSpPr>
          <p:sp>
            <p:nvSpPr>
              <p:cNvPr id="11" name="Freeform 11"/>
              <p:cNvSpPr/>
              <p:nvPr/>
            </p:nvSpPr>
            <p:spPr>
              <a:xfrm>
                <a:off x="0" y="0"/>
                <a:ext cx="1541240" cy="812800"/>
              </a:xfrm>
              <a:custGeom>
                <a:avLst/>
                <a:gdLst/>
                <a:ahLst/>
                <a:cxnLst/>
                <a:rect l="l" t="t" r="r" b="b"/>
                <a:pathLst>
                  <a:path w="1541240" h="812800">
                    <a:moveTo>
                      <a:pt x="770620" y="0"/>
                    </a:moveTo>
                    <a:cubicBezTo>
                      <a:pt x="345018" y="0"/>
                      <a:pt x="0" y="181951"/>
                      <a:pt x="0" y="406400"/>
                    </a:cubicBezTo>
                    <a:cubicBezTo>
                      <a:pt x="0" y="630849"/>
                      <a:pt x="345018" y="812800"/>
                      <a:pt x="770620" y="812800"/>
                    </a:cubicBezTo>
                    <a:cubicBezTo>
                      <a:pt x="1196221" y="812800"/>
                      <a:pt x="1541240" y="630849"/>
                      <a:pt x="1541240" y="406400"/>
                    </a:cubicBezTo>
                    <a:cubicBezTo>
                      <a:pt x="1541240" y="181951"/>
                      <a:pt x="1196221" y="0"/>
                      <a:pt x="770620" y="0"/>
                    </a:cubicBezTo>
                    <a:close/>
                  </a:path>
                </a:pathLst>
              </a:custGeom>
              <a:ln w="38100" cap="sq">
                <a:solidFill>
                  <a:srgbClr val="000000"/>
                </a:solidFill>
                <a:prstDash val="solid"/>
                <a:miter/>
              </a:ln>
            </p:spPr>
          </p:sp>
          <p:sp>
            <p:nvSpPr>
              <p:cNvPr id="12" name="TextBox 12"/>
              <p:cNvSpPr txBox="1"/>
              <p:nvPr/>
            </p:nvSpPr>
            <p:spPr>
              <a:xfrm>
                <a:off x="144490" y="-19050"/>
                <a:ext cx="1309447" cy="755650"/>
              </a:xfrm>
              <a:prstGeom prst="rect">
                <a:avLst/>
              </a:prstGeom>
            </p:spPr>
            <p:txBody>
              <a:bodyPr lIns="50800" tIns="50800" rIns="50800" bIns="50800" rtlCol="0" anchor="ctr"/>
              <a:lstStyle/>
              <a:p>
                <a:pPr algn="ctr">
                  <a:lnSpc>
                    <a:spcPts val="5179"/>
                  </a:lnSpc>
                </a:pPr>
                <a:r>
                  <a:rPr lang="en-US" sz="2800" b="1" dirty="0" err="1">
                    <a:solidFill>
                      <a:srgbClr val="000000"/>
                    </a:solidFill>
                    <a:latin typeface="Times New Roman Bold"/>
                    <a:ea typeface="Times New Roman Bold"/>
                    <a:cs typeface="Times New Roman Bold"/>
                    <a:sym typeface="Times New Roman Bold"/>
                  </a:rPr>
                  <a:t>VXOAchievers</a:t>
                </a:r>
                <a:endParaRPr lang="en-US" sz="2800" b="1" dirty="0">
                  <a:solidFill>
                    <a:srgbClr val="000000"/>
                  </a:solidFill>
                  <a:latin typeface="Times New Roman Bold"/>
                  <a:ea typeface="Times New Roman Bold"/>
                  <a:cs typeface="Times New Roman Bold"/>
                  <a:sym typeface="Times New Roman Bold"/>
                </a:endParaRPr>
              </a:p>
            </p:txBody>
          </p:sp>
        </p:grpSp>
      </p:grpSp>
      <p:sp>
        <p:nvSpPr>
          <p:cNvPr id="13" name="TextBox 13"/>
          <p:cNvSpPr txBox="1"/>
          <p:nvPr/>
        </p:nvSpPr>
        <p:spPr>
          <a:xfrm>
            <a:off x="6396038" y="-133350"/>
            <a:ext cx="5495925" cy="892175"/>
          </a:xfrm>
          <a:prstGeom prst="rect">
            <a:avLst/>
          </a:prstGeom>
        </p:spPr>
        <p:txBody>
          <a:bodyPr lIns="0" tIns="0" rIns="0" bIns="0" rtlCol="0" anchor="t">
            <a:spAutoFit/>
          </a:bodyPr>
          <a:lstStyle/>
          <a:p>
            <a:pPr algn="ctr">
              <a:lnSpc>
                <a:spcPts val="7000"/>
              </a:lnSpc>
              <a:spcBef>
                <a:spcPct val="0"/>
              </a:spcBef>
            </a:pPr>
            <a:r>
              <a:rPr lang="en-US" sz="5000" b="1" dirty="0">
                <a:solidFill>
                  <a:srgbClr val="000000"/>
                </a:solidFill>
                <a:latin typeface="Times New Roman Bold"/>
                <a:ea typeface="Times New Roman Bold"/>
                <a:cs typeface="Times New Roman Bold"/>
                <a:sym typeface="Times New Roman Bold"/>
              </a:rPr>
              <a:t>System Architecture</a:t>
            </a:r>
          </a:p>
        </p:txBody>
      </p:sp>
      <p:sp>
        <p:nvSpPr>
          <p:cNvPr id="14" name="TextBox 13"/>
          <p:cNvSpPr txBox="1"/>
          <p:nvPr/>
        </p:nvSpPr>
        <p:spPr>
          <a:xfrm>
            <a:off x="898931" y="2324100"/>
            <a:ext cx="16322269" cy="7109639"/>
          </a:xfrm>
          <a:prstGeom prst="rect">
            <a:avLst/>
          </a:prstGeom>
          <a:noFill/>
        </p:spPr>
        <p:txBody>
          <a:bodyPr wrap="square" rtlCol="0">
            <a:spAutoFit/>
          </a:bodyPr>
          <a:lstStyle/>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Input Layer</a:t>
            </a:r>
          </a:p>
          <a:p>
            <a:r>
              <a:rPr lang="en-US" sz="2800" dirty="0" smtClean="0">
                <a:latin typeface="Times New Roman" panose="02020603050405020304" pitchFamily="18" charset="0"/>
                <a:cs typeface="Times New Roman" panose="02020603050405020304" pitchFamily="18" charset="0"/>
              </a:rPr>
              <a:t>     Captures </a:t>
            </a:r>
            <a:r>
              <a:rPr lang="en-US" sz="2800" dirty="0">
                <a:latin typeface="Times New Roman" panose="02020603050405020304" pitchFamily="18" charset="0"/>
                <a:cs typeface="Times New Roman" panose="02020603050405020304" pitchFamily="18" charset="0"/>
              </a:rPr>
              <a:t>images through upload or live webcam using the </a:t>
            </a:r>
            <a:r>
              <a:rPr lang="en-US" sz="2800" dirty="0" err="1">
                <a:latin typeface="Times New Roman" panose="02020603050405020304" pitchFamily="18" charset="0"/>
                <a:cs typeface="Times New Roman" panose="02020603050405020304" pitchFamily="18" charset="0"/>
              </a:rPr>
              <a:t>Gradio</a:t>
            </a:r>
            <a:r>
              <a:rPr lang="en-US" sz="2800" dirty="0">
                <a:latin typeface="Times New Roman" panose="02020603050405020304" pitchFamily="18" charset="0"/>
                <a:cs typeface="Times New Roman" panose="02020603050405020304" pitchFamily="18" charset="0"/>
              </a:rPr>
              <a:t> interface for real-time </a:t>
            </a:r>
            <a:r>
              <a:rPr lang="en-US" sz="2800" dirty="0" smtClean="0">
                <a:latin typeface="Times New Roman" panose="02020603050405020304" pitchFamily="18" charset="0"/>
                <a:cs typeface="Times New Roman" panose="02020603050405020304" pitchFamily="18" charset="0"/>
              </a:rPr>
              <a:t>monitoring</a:t>
            </a: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Preprocessing Layer</a:t>
            </a:r>
          </a:p>
          <a:p>
            <a:r>
              <a:rPr lang="en-US" sz="2800" dirty="0" smtClean="0">
                <a:latin typeface="Times New Roman" panose="02020603050405020304" pitchFamily="18" charset="0"/>
                <a:cs typeface="Times New Roman" panose="02020603050405020304" pitchFamily="18" charset="0"/>
              </a:rPr>
              <a:t>     Converts </a:t>
            </a:r>
            <a:r>
              <a:rPr lang="en-US" sz="2800" dirty="0">
                <a:latin typeface="Times New Roman" panose="02020603050405020304" pitchFamily="18" charset="0"/>
                <a:cs typeface="Times New Roman" panose="02020603050405020304" pitchFamily="18" charset="0"/>
              </a:rPr>
              <a:t>images to </a:t>
            </a:r>
            <a:r>
              <a:rPr lang="en-US" sz="2800" dirty="0" err="1">
                <a:latin typeface="Times New Roman" panose="02020603050405020304" pitchFamily="18" charset="0"/>
                <a:cs typeface="Times New Roman" panose="02020603050405020304" pitchFamily="18" charset="0"/>
              </a:rPr>
              <a:t>NumPy</a:t>
            </a:r>
            <a:r>
              <a:rPr lang="en-US" sz="2800" dirty="0">
                <a:latin typeface="Times New Roman" panose="02020603050405020304" pitchFamily="18" charset="0"/>
                <a:cs typeface="Times New Roman" panose="02020603050405020304" pitchFamily="18" charset="0"/>
              </a:rPr>
              <a:t> format, normalizes frames, and applies confidence filtering (0.3 threshold).</a:t>
            </a: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AI Detection Layer</a:t>
            </a:r>
          </a:p>
          <a:p>
            <a:r>
              <a:rPr lang="en-US" sz="2800" dirty="0" smtClean="0">
                <a:latin typeface="Times New Roman" panose="02020603050405020304" pitchFamily="18" charset="0"/>
                <a:cs typeface="Times New Roman" panose="02020603050405020304" pitchFamily="18" charset="0"/>
              </a:rPr>
              <a:t>     Uses </a:t>
            </a:r>
            <a:r>
              <a:rPr lang="en-US" sz="2800" dirty="0">
                <a:latin typeface="Times New Roman" panose="02020603050405020304" pitchFamily="18" charset="0"/>
                <a:cs typeface="Times New Roman" panose="02020603050405020304" pitchFamily="18" charset="0"/>
              </a:rPr>
              <a:t>a YOLO model to detect objects, filter plastic classes, and extract bounding boxes, labels, and confidence scores.</a:t>
            </a:r>
          </a:p>
          <a:p>
            <a:pPr marL="457200" indent="-457200">
              <a:buFont typeface="Arial" panose="020B0604020202020204" pitchFamily="34" charset="0"/>
              <a:buChar char="•"/>
            </a:pPr>
            <a:r>
              <a:rPr lang="en-US" sz="2800" b="1" dirty="0" smtClean="0">
                <a:latin typeface="Times New Roman" panose="02020603050405020304" pitchFamily="18" charset="0"/>
                <a:cs typeface="Times New Roman" panose="02020603050405020304" pitchFamily="18" charset="0"/>
              </a:rPr>
              <a:t>Classification </a:t>
            </a:r>
            <a:r>
              <a:rPr lang="en-US" sz="2800" b="1" dirty="0">
                <a:latin typeface="Times New Roman" panose="02020603050405020304" pitchFamily="18" charset="0"/>
                <a:cs typeface="Times New Roman" panose="02020603050405020304" pitchFamily="18" charset="0"/>
              </a:rPr>
              <a:t>Module</a:t>
            </a:r>
          </a:p>
          <a:p>
            <a:r>
              <a:rPr lang="en-US" sz="2800" dirty="0" smtClean="0">
                <a:latin typeface="Times New Roman" panose="02020603050405020304" pitchFamily="18" charset="0"/>
                <a:cs typeface="Times New Roman" panose="02020603050405020304" pitchFamily="18" charset="0"/>
              </a:rPr>
              <a:t>     Categorizes </a:t>
            </a:r>
            <a:r>
              <a:rPr lang="en-US" sz="2800" dirty="0">
                <a:latin typeface="Times New Roman" panose="02020603050405020304" pitchFamily="18" charset="0"/>
                <a:cs typeface="Times New Roman" panose="02020603050405020304" pitchFamily="18" charset="0"/>
              </a:rPr>
              <a:t>detected plastics (bottles, bags, containers, etc.) and logs type, confidence, and timestamp</a:t>
            </a: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Data Management Layer</a:t>
            </a:r>
          </a:p>
          <a:p>
            <a:r>
              <a:rPr lang="en-US" sz="2800" dirty="0" smtClean="0">
                <a:latin typeface="Times New Roman" panose="02020603050405020304" pitchFamily="18" charset="0"/>
                <a:cs typeface="Times New Roman" panose="02020603050405020304" pitchFamily="18" charset="0"/>
              </a:rPr>
              <a:t>     Stores </a:t>
            </a:r>
            <a:r>
              <a:rPr lang="en-US" sz="2800" dirty="0">
                <a:latin typeface="Times New Roman" panose="02020603050405020304" pitchFamily="18" charset="0"/>
                <a:cs typeface="Times New Roman" panose="02020603050405020304" pitchFamily="18" charset="0"/>
              </a:rPr>
              <a:t>recent detections (last 1000 records) and tracks time-based accumulation trends</a:t>
            </a: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Predictive Analytics Engine</a:t>
            </a:r>
          </a:p>
          <a:p>
            <a:r>
              <a:rPr lang="en-US" sz="2800" dirty="0" smtClean="0">
                <a:latin typeface="Times New Roman" panose="02020603050405020304" pitchFamily="18" charset="0"/>
                <a:cs typeface="Times New Roman" panose="02020603050405020304" pitchFamily="18" charset="0"/>
              </a:rPr>
              <a:t>      Analyzes </a:t>
            </a:r>
            <a:r>
              <a:rPr lang="en-US" sz="2800" dirty="0">
                <a:latin typeface="Times New Roman" panose="02020603050405020304" pitchFamily="18" charset="0"/>
                <a:cs typeface="Times New Roman" panose="02020603050405020304" pitchFamily="18" charset="0"/>
              </a:rPr>
              <a:t>historical data to predict waste trends, hotspot risk levels, and generate recommendations.</a:t>
            </a:r>
          </a:p>
          <a:p>
            <a:pPr marL="457200" indent="-457200">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Dashboard &amp; Visualization Layer</a:t>
            </a:r>
          </a:p>
          <a:p>
            <a:r>
              <a:rPr lang="en-US" sz="2800" dirty="0" smtClean="0">
                <a:latin typeface="Times New Roman" panose="02020603050405020304" pitchFamily="18" charset="0"/>
                <a:cs typeface="Times New Roman" panose="02020603050405020304" pitchFamily="18" charset="0"/>
              </a:rPr>
              <a:t>     Displays </a:t>
            </a:r>
            <a:r>
              <a:rPr lang="en-US" sz="2800" dirty="0">
                <a:latin typeface="Times New Roman" panose="02020603050405020304" pitchFamily="18" charset="0"/>
                <a:cs typeface="Times New Roman" panose="02020603050405020304" pitchFamily="18" charset="0"/>
              </a:rPr>
              <a:t>annotated images, detection summaries, predictive insights, and real-time charts via a web interface.</a:t>
            </a:r>
          </a:p>
          <a:p>
            <a:endParaRPr lang="en-US" dirty="0"/>
          </a:p>
          <a:p>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378</TotalTime>
  <Words>1546</Words>
  <Application>Microsoft Office PowerPoint</Application>
  <PresentationFormat>Custom</PresentationFormat>
  <Paragraphs>261</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Wingdings</vt:lpstr>
      <vt:lpstr>Times New Roman Bold</vt:lpstr>
      <vt:lpstr>Courier New</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Kindly keep the maximum slides limit up to 10-12 Try to avoid paragraphs and post your idea in points /diagrams / Infographics /pictures Keep your explanation precise and easy to understand You can only use provided template for making the PPT without</dc:title>
  <dc:creator>tesia manoj</dc:creator>
  <cp:lastModifiedBy>Microsoft account</cp:lastModifiedBy>
  <cp:revision>31</cp:revision>
  <dcterms:created xsi:type="dcterms:W3CDTF">2006-08-16T00:00:00Z</dcterms:created>
  <dcterms:modified xsi:type="dcterms:W3CDTF">2026-02-15T04:31:16Z</dcterms:modified>
  <dc:identifier>DAHAQmswnF0</dc:identifier>
</cp:coreProperties>
</file>

<file path=docProps/thumbnail.jpeg>
</file>